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5"/>
  </p:notesMasterIdLst>
  <p:sldIdLst>
    <p:sldId id="256" r:id="rId2"/>
    <p:sldId id="257" r:id="rId3"/>
    <p:sldId id="258" r:id="rId4"/>
    <p:sldId id="264" r:id="rId5"/>
    <p:sldId id="265" r:id="rId6"/>
    <p:sldId id="267" r:id="rId7"/>
    <p:sldId id="272" r:id="rId8"/>
    <p:sldId id="273" r:id="rId9"/>
    <p:sldId id="271" r:id="rId10"/>
    <p:sldId id="263" r:id="rId11"/>
    <p:sldId id="270" r:id="rId12"/>
    <p:sldId id="274"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588"/>
  </p:normalViewPr>
  <p:slideViewPr>
    <p:cSldViewPr snapToGrid="0" snapToObjects="1">
      <p:cViewPr>
        <p:scale>
          <a:sx n="100" d="100"/>
          <a:sy n="100" d="100"/>
        </p:scale>
        <p:origin x="46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8E4EB-1DD2-E847-93A4-BB59285F9C5B}" type="datetimeFigureOut">
              <a:rPr lang="en-US" smtClean="0"/>
              <a:t>8/15/20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D8068-43B4-F84C-B6F9-5BDE26DA3D08}" type="slidenum">
              <a:rPr lang="en-US" smtClean="0"/>
              <a:t>‹#›</a:t>
            </a:fld>
            <a:endParaRPr lang="en-US"/>
          </a:p>
        </p:txBody>
      </p:sp>
    </p:spTree>
    <p:extLst>
      <p:ext uri="{BB962C8B-B14F-4D97-AF65-F5344CB8AC3E}">
        <p14:creationId xmlns:p14="http://schemas.microsoft.com/office/powerpoint/2010/main" val="28809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nalyticssteps.com/blogs/neural-network-using-keras-functional-api-overview-structure-and-its-applicat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D8068-43B4-F84C-B6F9-5BDE26DA3D08}" type="slidenum">
              <a:rPr lang="en-US" smtClean="0"/>
              <a:t>5</a:t>
            </a:fld>
            <a:endParaRPr lang="en-US"/>
          </a:p>
        </p:txBody>
      </p:sp>
    </p:spTree>
    <p:extLst>
      <p:ext uri="{BB962C8B-B14F-4D97-AF65-F5344CB8AC3E}">
        <p14:creationId xmlns:p14="http://schemas.microsoft.com/office/powerpoint/2010/main" val="2059213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this gate, the network learns how much past information to push forward, here the input (</a:t>
            </a:r>
            <a:r>
              <a:rPr lang="en-US" sz="1200" b="0" i="0" u="none" strike="noStrike" kern="1200" dirty="0" err="1">
                <a:solidFill>
                  <a:schemeClr val="tx1"/>
                </a:solidFill>
                <a:effectLst/>
                <a:latin typeface="+mn-lt"/>
                <a:ea typeface="+mn-ea"/>
                <a:cs typeface="+mn-cs"/>
              </a:rPr>
              <a:t>x</a:t>
            </a:r>
            <a:r>
              <a:rPr lang="en-US" sz="1200" b="0" i="0" u="none" strike="noStrike" kern="1200" baseline="-25000" dirty="0" err="1">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  along with its weight (</a:t>
            </a:r>
            <a:r>
              <a:rPr lang="en-US" sz="1200" b="0" i="0" u="none" strike="noStrike" kern="1200" dirty="0" err="1">
                <a:solidFill>
                  <a:schemeClr val="tx1"/>
                </a:solidFill>
                <a:effectLst/>
                <a:latin typeface="+mn-lt"/>
                <a:ea typeface="+mn-ea"/>
                <a:cs typeface="+mn-cs"/>
              </a:rPr>
              <a:t>w</a:t>
            </a:r>
            <a:r>
              <a:rPr lang="en-US" sz="1200" b="0" i="0" u="none" strike="noStrike" kern="1200" baseline="-25000" dirty="0" err="1">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 are multiplied together which are further added with the multiplication of previous hidden state (h</a:t>
            </a:r>
            <a:r>
              <a:rPr lang="en-US" sz="1200" b="0" i="0" u="none" strike="noStrike" kern="1200" baseline="-25000" dirty="0">
                <a:solidFill>
                  <a:schemeClr val="tx1"/>
                </a:solidFill>
                <a:effectLst/>
                <a:latin typeface="+mn-lt"/>
                <a:ea typeface="+mn-ea"/>
                <a:cs typeface="+mn-cs"/>
              </a:rPr>
              <a:t>t-1</a:t>
            </a:r>
            <a:r>
              <a:rPr lang="en-US" sz="1200" b="0" i="0" u="none" strike="noStrike" kern="1200" dirty="0">
                <a:solidFill>
                  <a:schemeClr val="tx1"/>
                </a:solidFill>
                <a:effectLst/>
                <a:latin typeface="+mn-lt"/>
                <a:ea typeface="+mn-ea"/>
                <a:cs typeface="+mn-cs"/>
              </a:rPr>
              <a:t>) along with its weight (</a:t>
            </a:r>
            <a:r>
              <a:rPr lang="en-US" sz="1200" b="0" i="0" u="none" strike="noStrike" kern="1200" dirty="0" err="1">
                <a:solidFill>
                  <a:schemeClr val="tx1"/>
                </a:solidFill>
                <a:effectLst/>
                <a:latin typeface="+mn-lt"/>
                <a:ea typeface="+mn-ea"/>
                <a:cs typeface="+mn-cs"/>
              </a:rPr>
              <a:t>w</a:t>
            </a:r>
            <a:r>
              <a:rPr lang="en-US" sz="1200" b="0" i="0" u="none" strike="noStrike" kern="1200" baseline="-25000" dirty="0" err="1">
                <a:solidFill>
                  <a:schemeClr val="tx1"/>
                </a:solidFill>
                <a:effectLst/>
                <a:latin typeface="+mn-lt"/>
                <a:ea typeface="+mn-ea"/>
                <a:cs typeface="+mn-cs"/>
              </a:rPr>
              <a:t>h</a:t>
            </a:r>
            <a:r>
              <a:rPr lang="en-US" sz="1200" b="0" i="0" u="none" strike="noStrike" kern="1200" dirty="0">
                <a:solidFill>
                  <a:schemeClr val="tx1"/>
                </a:solidFill>
                <a:effectLst/>
                <a:latin typeface="+mn-lt"/>
                <a:ea typeface="+mn-ea"/>
                <a:cs typeface="+mn-cs"/>
              </a:rPr>
              <a:t>). Further, this value is processed under the sigmoid function to compress the value in the range of 0 to 1. Hence the update gate helps in curing vanishing gradient issues.</a:t>
            </a:r>
          </a:p>
          <a:p>
            <a:pPr rtl="0"/>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u</a:t>
            </a:r>
            <a:r>
              <a:rPr lang="en-US" sz="1200" b="1" i="0" u="none" strike="noStrike" kern="1200" baseline="-25000" dirty="0" err="1">
                <a:solidFill>
                  <a:schemeClr val="tx1"/>
                </a:solidFill>
                <a:effectLst/>
                <a:latin typeface="+mn-lt"/>
                <a:ea typeface="+mn-ea"/>
                <a:cs typeface="+mn-cs"/>
              </a:rPr>
              <a:t>t</a:t>
            </a:r>
            <a:r>
              <a:rPr lang="en-US" sz="1200" b="1" i="0" u="none" strike="noStrike" kern="1200" dirty="0">
                <a:solidFill>
                  <a:schemeClr val="tx1"/>
                </a:solidFill>
                <a:effectLst/>
                <a:latin typeface="+mn-lt"/>
                <a:ea typeface="+mn-ea"/>
                <a:cs typeface="+mn-cs"/>
              </a:rPr>
              <a:t> =  sigmoid  [ (</a:t>
            </a:r>
            <a:r>
              <a:rPr lang="en-US" sz="1200" b="1" i="0" u="none" strike="noStrike" kern="1200" dirty="0" err="1">
                <a:solidFill>
                  <a:schemeClr val="tx1"/>
                </a:solidFill>
                <a:effectLst/>
                <a:latin typeface="+mn-lt"/>
                <a:ea typeface="+mn-ea"/>
                <a:cs typeface="+mn-cs"/>
              </a:rPr>
              <a:t>x</a:t>
            </a:r>
            <a:r>
              <a:rPr lang="en-US" sz="1200" b="1" i="0" u="none" strike="noStrike" kern="1200" baseline="-25000" dirty="0" err="1">
                <a:solidFill>
                  <a:schemeClr val="tx1"/>
                </a:solidFill>
                <a:effectLst/>
                <a:latin typeface="+mn-lt"/>
                <a:ea typeface="+mn-ea"/>
                <a:cs typeface="+mn-cs"/>
              </a:rPr>
              <a:t>t</a:t>
            </a:r>
            <a:r>
              <a:rPr lang="en-US" sz="1200" b="1" i="0" u="none" strike="noStrike" kern="1200" dirty="0">
                <a:solidFill>
                  <a:schemeClr val="tx1"/>
                </a:solidFill>
                <a:effectLst/>
                <a:latin typeface="+mn-lt"/>
                <a:ea typeface="+mn-ea"/>
                <a:cs typeface="+mn-cs"/>
              </a:rPr>
              <a:t>)  *  (</a:t>
            </a:r>
            <a:r>
              <a:rPr lang="en-US" sz="1200" b="1" i="0" u="none" strike="noStrike" kern="1200" dirty="0" err="1">
                <a:solidFill>
                  <a:schemeClr val="tx1"/>
                </a:solidFill>
                <a:effectLst/>
                <a:latin typeface="+mn-lt"/>
                <a:ea typeface="+mn-ea"/>
                <a:cs typeface="+mn-cs"/>
              </a:rPr>
              <a:t>w</a:t>
            </a:r>
            <a:r>
              <a:rPr lang="en-US" sz="1200" b="1" i="0" u="none" strike="noStrike" kern="1200" baseline="-25000" dirty="0" err="1">
                <a:solidFill>
                  <a:schemeClr val="tx1"/>
                </a:solidFill>
                <a:effectLst/>
                <a:latin typeface="+mn-lt"/>
                <a:ea typeface="+mn-ea"/>
                <a:cs typeface="+mn-cs"/>
              </a:rPr>
              <a:t>t</a:t>
            </a:r>
            <a:r>
              <a:rPr lang="en-US" sz="1200" b="1" i="0" u="none" strike="noStrike" kern="1200" dirty="0">
                <a:solidFill>
                  <a:schemeClr val="tx1"/>
                </a:solidFill>
                <a:effectLst/>
                <a:latin typeface="+mn-lt"/>
                <a:ea typeface="+mn-ea"/>
                <a:cs typeface="+mn-cs"/>
              </a:rPr>
              <a:t>)   + (h</a:t>
            </a:r>
            <a:r>
              <a:rPr lang="en-US" sz="1200" b="1" i="0" u="none" strike="noStrike" kern="1200" baseline="-25000" dirty="0">
                <a:solidFill>
                  <a:schemeClr val="tx1"/>
                </a:solidFill>
                <a:effectLst/>
                <a:latin typeface="+mn-lt"/>
                <a:ea typeface="+mn-ea"/>
                <a:cs typeface="+mn-cs"/>
              </a:rPr>
              <a:t>t-1</a:t>
            </a:r>
            <a:r>
              <a:rPr lang="en-US" sz="1200" b="1" i="0" u="none" strike="noStrike" kern="1200" dirty="0">
                <a:solidFill>
                  <a:schemeClr val="tx1"/>
                </a:solidFill>
                <a:effectLst/>
                <a:latin typeface="+mn-lt"/>
                <a:ea typeface="+mn-ea"/>
                <a:cs typeface="+mn-cs"/>
              </a:rPr>
              <a:t>)  * (</a:t>
            </a:r>
            <a:r>
              <a:rPr lang="en-US" sz="1200" b="1" i="0" u="none" strike="noStrike" kern="1200" dirty="0" err="1">
                <a:solidFill>
                  <a:schemeClr val="tx1"/>
                </a:solidFill>
                <a:effectLst/>
                <a:latin typeface="+mn-lt"/>
                <a:ea typeface="+mn-ea"/>
                <a:cs typeface="+mn-cs"/>
              </a:rPr>
              <a:t>w</a:t>
            </a:r>
            <a:r>
              <a:rPr lang="en-US" sz="1200" b="1" i="0" u="none" strike="noStrike" kern="1200" baseline="-25000" dirty="0" err="1">
                <a:solidFill>
                  <a:schemeClr val="tx1"/>
                </a:solidFill>
                <a:effectLst/>
                <a:latin typeface="+mn-lt"/>
                <a:ea typeface="+mn-ea"/>
                <a:cs typeface="+mn-cs"/>
              </a:rPr>
              <a:t>h</a:t>
            </a:r>
            <a:r>
              <a:rPr lang="en-US" sz="1200" b="1" i="0" u="none" strike="noStrike" kern="1200" dirty="0">
                <a:solidFill>
                  <a:schemeClr val="tx1"/>
                </a:solidFill>
                <a:effectLst/>
                <a:latin typeface="+mn-lt"/>
                <a:ea typeface="+mn-ea"/>
                <a:cs typeface="+mn-cs"/>
              </a:rPr>
              <a:t>) ]  </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 </a:t>
            </a:r>
          </a:p>
          <a:p>
            <a:pPr rtl="0"/>
            <a:r>
              <a:rPr lang="en-US" sz="1200" b="1" i="0" u="none" strike="noStrike" kern="1200" dirty="0">
                <a:solidFill>
                  <a:schemeClr val="tx1"/>
                </a:solidFill>
                <a:effectLst/>
                <a:latin typeface="+mn-lt"/>
                <a:ea typeface="+mn-ea"/>
                <a:cs typeface="+mn-cs"/>
              </a:rPr>
              <a:t>2. Reset Gate</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p>
          <a:p>
            <a:r>
              <a:rPr lang="en-US" dirty="0">
                <a:solidFill>
                  <a:srgbClr val="000000"/>
                </a:solidFill>
                <a:latin typeface="roboto"/>
              </a:rPr>
              <a:t>Reset gate is almost the same as the Forget gate of LSTM, as it sorts the irrelevant data and tells the model to forget this data and move forward without it. However, the formula is almost the same as the update gate and only differs at weights and functionality.</a:t>
            </a:r>
          </a:p>
          <a:p>
            <a:r>
              <a:rPr lang="en-US" dirty="0">
                <a:solidFill>
                  <a:srgbClr val="000000"/>
                </a:solidFill>
                <a:latin typeface="roboto"/>
              </a:rPr>
              <a:t> </a:t>
            </a:r>
          </a:p>
          <a:p>
            <a:pPr algn="ctr"/>
            <a:r>
              <a:rPr lang="en-US" b="1" dirty="0">
                <a:solidFill>
                  <a:srgbClr val="000000"/>
                </a:solidFill>
                <a:latin typeface="roboto"/>
              </a:rPr>
              <a:t>r</a:t>
            </a:r>
            <a:r>
              <a:rPr lang="en-US" b="1" baseline="-25000" dirty="0">
                <a:solidFill>
                  <a:srgbClr val="000000"/>
                </a:solidFill>
                <a:latin typeface="roboto"/>
              </a:rPr>
              <a:t>t</a:t>
            </a:r>
            <a:r>
              <a:rPr lang="en-US" b="1" dirty="0">
                <a:solidFill>
                  <a:srgbClr val="000000"/>
                </a:solidFill>
                <a:latin typeface="roboto"/>
              </a:rPr>
              <a:t> = sigmoid [ (</a:t>
            </a:r>
            <a:r>
              <a:rPr lang="en-US" b="1" dirty="0" err="1">
                <a:solidFill>
                  <a:srgbClr val="000000"/>
                </a:solidFill>
                <a:latin typeface="roboto"/>
              </a:rPr>
              <a:t>x</a:t>
            </a:r>
            <a:r>
              <a:rPr lang="en-US" b="1" baseline="-25000" dirty="0" err="1">
                <a:solidFill>
                  <a:srgbClr val="000000"/>
                </a:solidFill>
                <a:latin typeface="roboto"/>
              </a:rPr>
              <a:t>t</a:t>
            </a:r>
            <a:r>
              <a:rPr lang="en-US" b="1" dirty="0">
                <a:solidFill>
                  <a:srgbClr val="000000"/>
                </a:solidFill>
                <a:latin typeface="roboto"/>
              </a:rPr>
              <a:t>)  * (</a:t>
            </a:r>
            <a:r>
              <a:rPr lang="en-US" b="1" dirty="0" err="1">
                <a:solidFill>
                  <a:srgbClr val="000000"/>
                </a:solidFill>
                <a:latin typeface="roboto"/>
              </a:rPr>
              <a:t>w</a:t>
            </a:r>
            <a:r>
              <a:rPr lang="en-US" b="1" baseline="-25000" dirty="0" err="1">
                <a:solidFill>
                  <a:srgbClr val="000000"/>
                </a:solidFill>
                <a:latin typeface="roboto"/>
              </a:rPr>
              <a:t>r</a:t>
            </a:r>
            <a:r>
              <a:rPr lang="en-US" b="1" dirty="0">
                <a:solidFill>
                  <a:srgbClr val="000000"/>
                </a:solidFill>
                <a:latin typeface="roboto"/>
              </a:rPr>
              <a:t>)  + (h</a:t>
            </a:r>
            <a:r>
              <a:rPr lang="en-US" b="1" baseline="-25000" dirty="0">
                <a:solidFill>
                  <a:srgbClr val="000000"/>
                </a:solidFill>
                <a:latin typeface="roboto"/>
              </a:rPr>
              <a:t>t-1</a:t>
            </a:r>
            <a:r>
              <a:rPr lang="en-US" b="1" dirty="0">
                <a:solidFill>
                  <a:srgbClr val="000000"/>
                </a:solidFill>
                <a:latin typeface="roboto"/>
              </a:rPr>
              <a:t>)  * (</a:t>
            </a:r>
            <a:r>
              <a:rPr lang="en-US" b="1" dirty="0" err="1">
                <a:solidFill>
                  <a:srgbClr val="000000"/>
                </a:solidFill>
                <a:latin typeface="roboto"/>
              </a:rPr>
              <a:t>w</a:t>
            </a:r>
            <a:r>
              <a:rPr lang="en-US" b="1" baseline="-25000" dirty="0" err="1">
                <a:solidFill>
                  <a:srgbClr val="000000"/>
                </a:solidFill>
                <a:latin typeface="roboto"/>
              </a:rPr>
              <a:t>hr</a:t>
            </a:r>
            <a:r>
              <a:rPr lang="en-US" b="1" dirty="0">
                <a:solidFill>
                  <a:srgbClr val="000000"/>
                </a:solidFill>
                <a:latin typeface="roboto"/>
              </a:rPr>
              <a:t>) ]</a:t>
            </a:r>
            <a:endParaRPr lang="en-US" dirty="0">
              <a:solidFill>
                <a:srgbClr val="000000"/>
              </a:solidFill>
              <a:latin typeface="roboto"/>
            </a:endParaRPr>
          </a:p>
          <a:p>
            <a:pPr algn="ctr"/>
            <a:r>
              <a:rPr lang="en-US" dirty="0">
                <a:solidFill>
                  <a:srgbClr val="000000"/>
                </a:solidFill>
                <a:latin typeface="roboto"/>
              </a:rPr>
              <a:t> </a:t>
            </a:r>
          </a:p>
          <a:p>
            <a:r>
              <a:rPr lang="en-US" dirty="0">
                <a:solidFill>
                  <a:srgbClr val="000000"/>
                </a:solidFill>
                <a:latin typeface="roboto"/>
              </a:rPr>
              <a:t>If we observe closely, it functions the exact opposite of what the </a:t>
            </a:r>
            <a:r>
              <a:rPr lang="en-US" b="1" dirty="0">
                <a:solidFill>
                  <a:srgbClr val="000000"/>
                </a:solidFill>
                <a:latin typeface="roboto"/>
              </a:rPr>
              <a:t>Update Gate</a:t>
            </a:r>
            <a:r>
              <a:rPr lang="en-US" dirty="0">
                <a:solidFill>
                  <a:srgbClr val="000000"/>
                </a:solidFill>
                <a:latin typeface="roboto"/>
              </a:rPr>
              <a:t> does. Here, the Sigmoid Function converts the value in the range that lies between 0 to 1 and the value closer to zero will not be used further while the value ranging closer to 1 will be processed forward.</a:t>
            </a:r>
          </a:p>
          <a:p>
            <a:r>
              <a:rPr lang="en-US" dirty="0">
                <a:solidFill>
                  <a:srgbClr val="000000"/>
                </a:solidFill>
                <a:latin typeface="roboto"/>
              </a:rPr>
              <a:t> </a:t>
            </a:r>
          </a:p>
          <a:p>
            <a:r>
              <a:rPr lang="en-US" b="1" dirty="0">
                <a:solidFill>
                  <a:srgbClr val="000000"/>
                </a:solidFill>
                <a:latin typeface="roboto"/>
              </a:rPr>
              <a:t>3. Current Memory Content</a:t>
            </a:r>
            <a:endParaRPr lang="en-US" dirty="0">
              <a:solidFill>
                <a:srgbClr val="000000"/>
              </a:solidFill>
              <a:latin typeface="roboto"/>
            </a:endParaRPr>
          </a:p>
          <a:p>
            <a:r>
              <a:rPr lang="en-US" dirty="0">
                <a:solidFill>
                  <a:srgbClr val="000000"/>
                </a:solidFill>
                <a:latin typeface="roboto"/>
              </a:rPr>
              <a:t> </a:t>
            </a:r>
          </a:p>
          <a:p>
            <a:r>
              <a:rPr lang="en-US" dirty="0">
                <a:solidFill>
                  <a:srgbClr val="000000"/>
                </a:solidFill>
                <a:latin typeface="roboto"/>
              </a:rPr>
              <a:t>Let's consider an example of a movie review “</a:t>
            </a:r>
            <a:r>
              <a:rPr lang="en-US" i="1" dirty="0" err="1">
                <a:solidFill>
                  <a:srgbClr val="000000"/>
                </a:solidFill>
                <a:latin typeface="roboto"/>
              </a:rPr>
              <a:t>Chhichhore</a:t>
            </a:r>
            <a:r>
              <a:rPr lang="en-US" i="1" dirty="0">
                <a:solidFill>
                  <a:srgbClr val="000000"/>
                </a:solidFill>
                <a:latin typeface="roboto"/>
              </a:rPr>
              <a:t>’ has a relevant message on the inherent attitude towards academic success and failure that will connect with many youngsters and parents of today. It tells you that the journey is far more important than the destination and that losing is as critical a life lesson as winning. The film scores high on many accounts and is certainly worth watching.</a:t>
            </a:r>
            <a:r>
              <a:rPr lang="en-US" dirty="0">
                <a:solidFill>
                  <a:srgbClr val="000000"/>
                </a:solidFill>
                <a:latin typeface="roboto"/>
              </a:rPr>
              <a:t>”</a:t>
            </a:r>
          </a:p>
          <a:p>
            <a:r>
              <a:rPr lang="en-US" dirty="0">
                <a:solidFill>
                  <a:srgbClr val="000000"/>
                </a:solidFill>
                <a:latin typeface="roboto"/>
              </a:rPr>
              <a:t> </a:t>
            </a:r>
          </a:p>
          <a:p>
            <a:r>
              <a:rPr lang="en-US" dirty="0">
                <a:solidFill>
                  <a:srgbClr val="000000"/>
                </a:solidFill>
                <a:latin typeface="roboto"/>
              </a:rPr>
              <a:t>As we can see the last line depicts the result or conclusion of the review, so our </a:t>
            </a:r>
            <a:r>
              <a:rPr lang="en-US" u="sng" dirty="0">
                <a:solidFill>
                  <a:srgbClr val="007BFF"/>
                </a:solidFill>
                <a:latin typeface="roboto"/>
                <a:hlinkClick r:id="rId3">
                  <a:extLst>
                    <a:ext uri="{A12FA001-AC4F-418D-AE19-62706E023703}">
                      <ahyp:hlinkClr xmlns:ahyp="http://schemas.microsoft.com/office/drawing/2018/hyperlinkcolor" val="tx"/>
                    </a:ext>
                  </a:extLst>
                </a:hlinkClick>
              </a:rPr>
              <a:t>neural network</a:t>
            </a:r>
            <a:r>
              <a:rPr lang="en-US" dirty="0">
                <a:solidFill>
                  <a:srgbClr val="000000"/>
                </a:solidFill>
                <a:latin typeface="roboto"/>
              </a:rPr>
              <a:t> will learn with the help of the reset gate to ignore all other information written above, current memory content uses reset gate for the functioning like sentiment analysis. Let’s see it’s equation:-</a:t>
            </a:r>
          </a:p>
          <a:p>
            <a:r>
              <a:rPr lang="en-US" dirty="0">
                <a:solidFill>
                  <a:srgbClr val="000000"/>
                </a:solidFill>
                <a:latin typeface="roboto"/>
              </a:rPr>
              <a:t> </a:t>
            </a:r>
          </a:p>
          <a:p>
            <a:pPr algn="ctr"/>
            <a:r>
              <a:rPr lang="en-US" b="1" dirty="0" err="1">
                <a:solidFill>
                  <a:srgbClr val="000000"/>
                </a:solidFill>
                <a:latin typeface="roboto"/>
              </a:rPr>
              <a:t>cm</a:t>
            </a:r>
            <a:r>
              <a:rPr lang="en-US" b="1" baseline="-25000" dirty="0" err="1">
                <a:solidFill>
                  <a:srgbClr val="000000"/>
                </a:solidFill>
                <a:latin typeface="roboto"/>
              </a:rPr>
              <a:t>t</a:t>
            </a:r>
            <a:r>
              <a:rPr lang="en-US" b="1" dirty="0">
                <a:solidFill>
                  <a:srgbClr val="000000"/>
                </a:solidFill>
                <a:latin typeface="roboto"/>
              </a:rPr>
              <a:t> = tanh (</a:t>
            </a:r>
            <a:r>
              <a:rPr lang="en-US" b="1" dirty="0" err="1">
                <a:solidFill>
                  <a:srgbClr val="000000"/>
                </a:solidFill>
                <a:latin typeface="roboto"/>
              </a:rPr>
              <a:t>wx</a:t>
            </a:r>
            <a:r>
              <a:rPr lang="en-US" b="1" baseline="-25000" dirty="0" err="1">
                <a:solidFill>
                  <a:srgbClr val="000000"/>
                </a:solidFill>
                <a:latin typeface="roboto"/>
              </a:rPr>
              <a:t>t</a:t>
            </a:r>
            <a:r>
              <a:rPr lang="en-US" b="1" dirty="0">
                <a:solidFill>
                  <a:srgbClr val="000000"/>
                </a:solidFill>
                <a:latin typeface="roboto"/>
              </a:rPr>
              <a:t> +  r</a:t>
            </a:r>
            <a:r>
              <a:rPr lang="en-US" b="1" baseline="-25000" dirty="0">
                <a:solidFill>
                  <a:srgbClr val="000000"/>
                </a:solidFill>
                <a:latin typeface="roboto"/>
              </a:rPr>
              <a:t>t</a:t>
            </a:r>
            <a:r>
              <a:rPr lang="en-US" b="1" dirty="0">
                <a:solidFill>
                  <a:srgbClr val="000000"/>
                </a:solidFill>
                <a:latin typeface="roboto"/>
              </a:rPr>
              <a:t> </a:t>
            </a:r>
            <a:r>
              <a:rPr lang="en-US" dirty="0">
                <a:solidFill>
                  <a:srgbClr val="000000"/>
                </a:solidFill>
                <a:latin typeface="roboto"/>
              </a:rPr>
              <a:t>x</a:t>
            </a:r>
            <a:r>
              <a:rPr lang="en-US" b="1" dirty="0">
                <a:solidFill>
                  <a:srgbClr val="000000"/>
                </a:solidFill>
                <a:latin typeface="roboto"/>
              </a:rPr>
              <a:t> yh</a:t>
            </a:r>
            <a:r>
              <a:rPr lang="en-US" b="1" baseline="-25000" dirty="0">
                <a:solidFill>
                  <a:srgbClr val="000000"/>
                </a:solidFill>
                <a:latin typeface="roboto"/>
              </a:rPr>
              <a:t>t-1</a:t>
            </a:r>
            <a:r>
              <a:rPr lang="en-US" b="1" dirty="0">
                <a:solidFill>
                  <a:srgbClr val="000000"/>
                </a:solidFill>
                <a:latin typeface="roboto"/>
              </a:rPr>
              <a:t>)</a:t>
            </a:r>
            <a:endParaRPr lang="en-US" dirty="0">
              <a:solidFill>
                <a:srgbClr val="000000"/>
              </a:solidFill>
              <a:latin typeface="roboto"/>
            </a:endParaRPr>
          </a:p>
          <a:p>
            <a:pPr algn="ctr"/>
            <a:r>
              <a:rPr lang="en-US" dirty="0">
                <a:solidFill>
                  <a:srgbClr val="000000"/>
                </a:solidFill>
                <a:latin typeface="roboto"/>
              </a:rPr>
              <a:t> </a:t>
            </a:r>
          </a:p>
          <a:p>
            <a:r>
              <a:rPr lang="en-US" dirty="0">
                <a:solidFill>
                  <a:srgbClr val="000000"/>
                </a:solidFill>
                <a:latin typeface="roboto"/>
              </a:rPr>
              <a:t>Here, </a:t>
            </a:r>
            <a:r>
              <a:rPr lang="en-US" dirty="0" err="1">
                <a:solidFill>
                  <a:srgbClr val="000000"/>
                </a:solidFill>
                <a:latin typeface="roboto"/>
              </a:rPr>
              <a:t>x</a:t>
            </a:r>
            <a:r>
              <a:rPr lang="en-US" baseline="-25000" dirty="0" err="1">
                <a:solidFill>
                  <a:srgbClr val="000000"/>
                </a:solidFill>
                <a:latin typeface="roboto"/>
              </a:rPr>
              <a:t>t</a:t>
            </a:r>
            <a:r>
              <a:rPr lang="en-US" dirty="0">
                <a:solidFill>
                  <a:srgbClr val="000000"/>
                </a:solidFill>
                <a:latin typeface="roboto"/>
              </a:rPr>
              <a:t> is multiplied with its weight w and added to the Hadamard product of previously hidden state multiple of its weight. Here, the Tanh function is used to make the values to fit in the range that lies between -1 to 1.</a:t>
            </a:r>
          </a:p>
          <a:p>
            <a:r>
              <a:rPr lang="en-US" dirty="0">
                <a:solidFill>
                  <a:srgbClr val="000000"/>
                </a:solidFill>
                <a:latin typeface="roboto"/>
              </a:rPr>
              <a:t> </a:t>
            </a:r>
          </a:p>
          <a:p>
            <a:r>
              <a:rPr lang="en-US" b="1" dirty="0">
                <a:solidFill>
                  <a:srgbClr val="000000"/>
                </a:solidFill>
                <a:latin typeface="roboto"/>
              </a:rPr>
              <a:t>4. Final Memory at Current time state</a:t>
            </a:r>
            <a:endParaRPr lang="en-US" dirty="0">
              <a:solidFill>
                <a:srgbClr val="000000"/>
              </a:solidFill>
              <a:latin typeface="roboto"/>
            </a:endParaRPr>
          </a:p>
          <a:p>
            <a:r>
              <a:rPr lang="en-US" dirty="0">
                <a:solidFill>
                  <a:srgbClr val="000000"/>
                </a:solidFill>
                <a:latin typeface="roboto"/>
              </a:rPr>
              <a:t> </a:t>
            </a:r>
          </a:p>
          <a:p>
            <a:r>
              <a:rPr lang="en-US" dirty="0">
                <a:solidFill>
                  <a:srgbClr val="000000"/>
                </a:solidFill>
                <a:latin typeface="roboto"/>
              </a:rPr>
              <a:t>Let's suppose that while doing sentiment analysis of a movie review, we found the best information at the very first line itself and all other information in the text is of no use, then our model must be able to sort the sentiment out from the first line and ignore other text. It basically carries the current state input which needs the Update gate, hence the Update gate is an essential prerequisite for this final stage. Let's see its equation:-</a:t>
            </a:r>
          </a:p>
          <a:p>
            <a:r>
              <a:rPr lang="en-US" dirty="0">
                <a:solidFill>
                  <a:srgbClr val="000000"/>
                </a:solidFill>
                <a:latin typeface="roboto"/>
              </a:rPr>
              <a:t> </a:t>
            </a:r>
          </a:p>
          <a:p>
            <a:pPr algn="ctr"/>
            <a:r>
              <a:rPr lang="en-US" b="1" dirty="0">
                <a:solidFill>
                  <a:srgbClr val="000000"/>
                </a:solidFill>
                <a:latin typeface="roboto"/>
              </a:rPr>
              <a:t> f</a:t>
            </a:r>
            <a:r>
              <a:rPr lang="en-US" b="1" baseline="-25000" dirty="0">
                <a:solidFill>
                  <a:srgbClr val="000000"/>
                </a:solidFill>
                <a:latin typeface="roboto"/>
              </a:rPr>
              <a:t>t</a:t>
            </a:r>
            <a:r>
              <a:rPr lang="en-US" b="1" dirty="0">
                <a:solidFill>
                  <a:srgbClr val="000000"/>
                </a:solidFill>
                <a:latin typeface="roboto"/>
              </a:rPr>
              <a:t>      =  </a:t>
            </a:r>
            <a:r>
              <a:rPr lang="en-US" b="1" dirty="0" err="1">
                <a:solidFill>
                  <a:srgbClr val="000000"/>
                </a:solidFill>
                <a:latin typeface="roboto"/>
              </a:rPr>
              <a:t>u</a:t>
            </a:r>
            <a:r>
              <a:rPr lang="en-US" b="1" baseline="-25000" dirty="0" err="1">
                <a:solidFill>
                  <a:srgbClr val="000000"/>
                </a:solidFill>
                <a:latin typeface="roboto"/>
              </a:rPr>
              <a:t>t</a:t>
            </a:r>
            <a:r>
              <a:rPr lang="en-US" b="1" dirty="0">
                <a:solidFill>
                  <a:srgbClr val="000000"/>
                </a:solidFill>
                <a:latin typeface="roboto"/>
              </a:rPr>
              <a:t> </a:t>
            </a:r>
            <a:r>
              <a:rPr lang="en-US" dirty="0">
                <a:solidFill>
                  <a:srgbClr val="000000"/>
                </a:solidFill>
                <a:latin typeface="roboto"/>
              </a:rPr>
              <a:t>x</a:t>
            </a:r>
            <a:r>
              <a:rPr lang="en-US" b="1" dirty="0">
                <a:solidFill>
                  <a:srgbClr val="000000"/>
                </a:solidFill>
                <a:latin typeface="roboto"/>
              </a:rPr>
              <a:t> (h</a:t>
            </a:r>
            <a:r>
              <a:rPr lang="en-US" b="1" baseline="-25000" dirty="0">
                <a:solidFill>
                  <a:srgbClr val="000000"/>
                </a:solidFill>
                <a:latin typeface="roboto"/>
              </a:rPr>
              <a:t>t-1</a:t>
            </a:r>
            <a:r>
              <a:rPr lang="en-US" b="1" dirty="0">
                <a:solidFill>
                  <a:srgbClr val="000000"/>
                </a:solidFill>
                <a:latin typeface="roboto"/>
              </a:rPr>
              <a:t>)  + (1-u</a:t>
            </a:r>
            <a:r>
              <a:rPr lang="en-US" b="1" baseline="-25000" dirty="0">
                <a:solidFill>
                  <a:srgbClr val="000000"/>
                </a:solidFill>
                <a:latin typeface="roboto"/>
              </a:rPr>
              <a:t>t</a:t>
            </a:r>
            <a:r>
              <a:rPr lang="en-US" b="1" dirty="0">
                <a:solidFill>
                  <a:srgbClr val="000000"/>
                </a:solidFill>
                <a:latin typeface="roboto"/>
              </a:rPr>
              <a:t>) </a:t>
            </a:r>
            <a:r>
              <a:rPr lang="en-US" b="1" dirty="0" err="1">
                <a:solidFill>
                  <a:srgbClr val="000000"/>
                </a:solidFill>
                <a:latin typeface="roboto"/>
              </a:rPr>
              <a:t>h'</a:t>
            </a:r>
            <a:r>
              <a:rPr lang="en-US" b="1" baseline="-25000" dirty="0" err="1">
                <a:solidFill>
                  <a:srgbClr val="000000"/>
                </a:solidFill>
                <a:latin typeface="roboto"/>
              </a:rPr>
              <a:t>t</a:t>
            </a:r>
            <a:endParaRPr lang="en-US" dirty="0">
              <a:solidFill>
                <a:srgbClr val="000000"/>
              </a:solidFill>
              <a:latin typeface="roboto"/>
            </a:endParaRPr>
          </a:p>
          <a:p>
            <a:pPr algn="ctr"/>
            <a:r>
              <a:rPr lang="en-US" dirty="0">
                <a:solidFill>
                  <a:srgbClr val="000000"/>
                </a:solidFill>
                <a:latin typeface="roboto"/>
              </a:rPr>
              <a:t> </a:t>
            </a:r>
          </a:p>
          <a:p>
            <a:r>
              <a:rPr lang="en-US" dirty="0">
                <a:solidFill>
                  <a:srgbClr val="000000"/>
                </a:solidFill>
                <a:latin typeface="roboto"/>
              </a:rPr>
              <a:t>Here, ‘X’ shows the Hadamard product of the Update gate and current information which is added to the Hadamard product of (1-u</a:t>
            </a:r>
            <a:r>
              <a:rPr lang="en-US" baseline="-25000" dirty="0">
                <a:solidFill>
                  <a:srgbClr val="000000"/>
                </a:solidFill>
                <a:latin typeface="roboto"/>
              </a:rPr>
              <a:t>t</a:t>
            </a:r>
            <a:r>
              <a:rPr lang="en-US" dirty="0">
                <a:solidFill>
                  <a:srgbClr val="000000"/>
                </a:solidFill>
                <a:latin typeface="roboto"/>
              </a:rPr>
              <a:t>) and </a:t>
            </a:r>
            <a:r>
              <a:rPr lang="en-US" dirty="0" err="1">
                <a:solidFill>
                  <a:srgbClr val="000000"/>
                </a:solidFill>
                <a:latin typeface="roboto"/>
              </a:rPr>
              <a:t>h'</a:t>
            </a:r>
            <a:r>
              <a:rPr lang="en-US" baseline="-25000" dirty="0" err="1">
                <a:solidFill>
                  <a:srgbClr val="000000"/>
                </a:solidFill>
                <a:latin typeface="roboto"/>
              </a:rPr>
              <a:t>t</a:t>
            </a:r>
            <a:r>
              <a:rPr lang="en-US" dirty="0">
                <a:solidFill>
                  <a:srgbClr val="000000"/>
                </a:solidFill>
                <a:latin typeface="roboto"/>
              </a:rPr>
              <a:t> where </a:t>
            </a:r>
            <a:r>
              <a:rPr lang="en-US" dirty="0" err="1">
                <a:solidFill>
                  <a:srgbClr val="000000"/>
                </a:solidFill>
                <a:latin typeface="roboto"/>
              </a:rPr>
              <a:t>h'</a:t>
            </a:r>
            <a:r>
              <a:rPr lang="en-US" baseline="-25000" dirty="0" err="1">
                <a:solidFill>
                  <a:srgbClr val="000000"/>
                </a:solidFill>
                <a:latin typeface="roboto"/>
              </a:rPr>
              <a:t>t</a:t>
            </a:r>
            <a:r>
              <a:rPr lang="en-US" dirty="0">
                <a:solidFill>
                  <a:srgbClr val="000000"/>
                </a:solidFill>
                <a:latin typeface="roboto"/>
              </a:rPr>
              <a:t> show the information or content that is needed to be collected from current information unit.</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7D8068-43B4-F84C-B6F9-5BDE26DA3D08}" type="slidenum">
              <a:rPr lang="en-US" smtClean="0"/>
              <a:t>11</a:t>
            </a:fld>
            <a:endParaRPr lang="en-US"/>
          </a:p>
        </p:txBody>
      </p:sp>
    </p:spTree>
    <p:extLst>
      <p:ext uri="{BB962C8B-B14F-4D97-AF65-F5344CB8AC3E}">
        <p14:creationId xmlns:p14="http://schemas.microsoft.com/office/powerpoint/2010/main" val="3304909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D8068-43B4-F84C-B6F9-5BDE26DA3D08}" type="slidenum">
              <a:rPr lang="en-US" smtClean="0"/>
              <a:t>13</a:t>
            </a:fld>
            <a:endParaRPr lang="en-US"/>
          </a:p>
        </p:txBody>
      </p:sp>
    </p:spTree>
    <p:extLst>
      <p:ext uri="{BB962C8B-B14F-4D97-AF65-F5344CB8AC3E}">
        <p14:creationId xmlns:p14="http://schemas.microsoft.com/office/powerpoint/2010/main" val="68888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8/15/20</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86177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8/15/20</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4564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8/15/20</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74673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8/15/20</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72952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8/15/20</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3350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8/15/20</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32259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8/15/20</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4512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8/15/20</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24078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8/15/20</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95381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8/15/20</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0629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8/15/20</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6410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8/15/20</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495869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 Id="rId4" Type="http://schemas.openxmlformats.org/officeDocument/2006/relationships/image" Target="../media/image2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4F335EDC-105F-4B9B-84D9-D504F84C6DDF}"/>
              </a:ext>
            </a:extLst>
          </p:cNvPr>
          <p:cNvPicPr>
            <a:picLocks noChangeAspect="1"/>
          </p:cNvPicPr>
          <p:nvPr/>
        </p:nvPicPr>
        <p:blipFill rotWithShape="1">
          <a:blip r:embed="rId2"/>
          <a:srcRect t="29687"/>
          <a:stretch/>
        </p:blipFill>
        <p:spPr>
          <a:xfrm>
            <a:off x="-1" y="334850"/>
            <a:ext cx="12192001" cy="6858000"/>
          </a:xfrm>
          <a:prstGeom prst="rect">
            <a:avLst/>
          </a:prstGeom>
        </p:spPr>
      </p:pic>
      <p:sp>
        <p:nvSpPr>
          <p:cNvPr id="56" name="Rectangle 55">
            <a:extLst>
              <a:ext uri="{FF2B5EF4-FFF2-40B4-BE49-F238E27FC236}">
                <a16:creationId xmlns:a16="http://schemas.microsoft.com/office/drawing/2014/main" id="{4E092522-F938-4947-B626-82848FF32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8045" y="0"/>
            <a:ext cx="7603955" cy="6858000"/>
          </a:xfrm>
          <a:prstGeom prst="rect">
            <a:avLst/>
          </a:prstGeom>
          <a:gradFill>
            <a:gsLst>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aphic 190">
            <a:extLst>
              <a:ext uri="{FF2B5EF4-FFF2-40B4-BE49-F238E27FC236}">
                <a16:creationId xmlns:a16="http://schemas.microsoft.com/office/drawing/2014/main" id="{F3F5D407-83EF-4D7F-9DAF-4C3CEB778F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25182" y="827494"/>
            <a:ext cx="1291642" cy="429215"/>
            <a:chOff x="2504802" y="1755501"/>
            <a:chExt cx="1598829" cy="531293"/>
          </a:xfrm>
          <a:solidFill>
            <a:schemeClr val="tx1"/>
          </a:solidFill>
        </p:grpSpPr>
        <p:sp>
          <p:nvSpPr>
            <p:cNvPr id="59" name="Freeform: Shape 58">
              <a:extLst>
                <a:ext uri="{FF2B5EF4-FFF2-40B4-BE49-F238E27FC236}">
                  <a16:creationId xmlns:a16="http://schemas.microsoft.com/office/drawing/2014/main" id="{CC07906A-A83F-47F2-975A-C1756F44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C38730D-4164-41D4-81C0-E9A070EA8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D2539C73-C848-4608-957A-D6C0169139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67" y="533549"/>
            <a:ext cx="5356040" cy="5343028"/>
            <a:chOff x="739960" y="1925092"/>
            <a:chExt cx="4376696" cy="4366063"/>
          </a:xfrm>
        </p:grpSpPr>
        <p:sp>
          <p:nvSpPr>
            <p:cNvPr id="63" name="Oval 62">
              <a:extLst>
                <a:ext uri="{FF2B5EF4-FFF2-40B4-BE49-F238E27FC236}">
                  <a16:creationId xmlns:a16="http://schemas.microsoft.com/office/drawing/2014/main" id="{253EEDFE-1D2D-4938-9DF2-97FB4F709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EA4CF2D-570F-4529-ADDA-B37CF05B6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Oval 64">
              <a:extLst>
                <a:ext uri="{FF2B5EF4-FFF2-40B4-BE49-F238E27FC236}">
                  <a16:creationId xmlns:a16="http://schemas.microsoft.com/office/drawing/2014/main" id="{CBE92B83-AFA7-40B1-9D3C-502840BAD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C99F6D4-51E7-864C-B8E5-77434EB0DD02}"/>
              </a:ext>
            </a:extLst>
          </p:cNvPr>
          <p:cNvSpPr>
            <a:spLocks noGrp="1"/>
          </p:cNvSpPr>
          <p:nvPr>
            <p:ph type="ctrTitle"/>
          </p:nvPr>
        </p:nvSpPr>
        <p:spPr>
          <a:xfrm>
            <a:off x="7265366" y="864847"/>
            <a:ext cx="4387794" cy="3011549"/>
          </a:xfrm>
        </p:spPr>
        <p:txBody>
          <a:bodyPr>
            <a:normAutofit/>
          </a:bodyPr>
          <a:lstStyle/>
          <a:p>
            <a:r>
              <a:rPr lang="en-US" sz="2600" dirty="0">
                <a:solidFill>
                  <a:srgbClr val="FF0000"/>
                </a:solidFill>
              </a:rPr>
              <a:t>Elon </a:t>
            </a:r>
            <a:r>
              <a:rPr lang="en-US" sz="2600" dirty="0"/>
              <a:t>Musk </a:t>
            </a:r>
            <a:r>
              <a:rPr lang="en-US" sz="2600" dirty="0">
                <a:solidFill>
                  <a:srgbClr val="FF0000"/>
                </a:solidFill>
              </a:rPr>
              <a:t>Twitter</a:t>
            </a:r>
            <a:r>
              <a:rPr lang="en-US" sz="2600" dirty="0"/>
              <a:t> Ana</a:t>
            </a:r>
            <a:r>
              <a:rPr lang="en-US" sz="2600" dirty="0">
                <a:solidFill>
                  <a:schemeClr val="tx1">
                    <a:lumMod val="65000"/>
                    <a:lumOff val="35000"/>
                  </a:schemeClr>
                </a:solidFill>
              </a:rPr>
              <a:t>lysis</a:t>
            </a:r>
            <a:r>
              <a:rPr lang="en-US" sz="2600" dirty="0"/>
              <a:t> </a:t>
            </a:r>
            <a:r>
              <a:rPr lang="en-US" sz="2600" dirty="0">
                <a:solidFill>
                  <a:srgbClr val="FF0000"/>
                </a:solidFill>
              </a:rPr>
              <a:t>Time</a:t>
            </a:r>
            <a:r>
              <a:rPr lang="en-US" sz="2600" dirty="0"/>
              <a:t> </a:t>
            </a:r>
            <a:r>
              <a:rPr lang="en-US" sz="2600" dirty="0">
                <a:solidFill>
                  <a:srgbClr val="FF0000"/>
                </a:solidFill>
              </a:rPr>
              <a:t>Series</a:t>
            </a:r>
            <a:r>
              <a:rPr lang="en-US" sz="2600" dirty="0"/>
              <a:t> Te</a:t>
            </a:r>
            <a:r>
              <a:rPr lang="en-US" sz="2600" dirty="0">
                <a:solidFill>
                  <a:schemeClr val="tx1">
                    <a:lumMod val="65000"/>
                    <a:lumOff val="35000"/>
                  </a:schemeClr>
                </a:solidFill>
              </a:rPr>
              <a:t>sla</a:t>
            </a:r>
            <a:r>
              <a:rPr lang="en-US" sz="2600" dirty="0"/>
              <a:t> Price </a:t>
            </a:r>
            <a:r>
              <a:rPr lang="en-US" sz="2600" dirty="0">
                <a:solidFill>
                  <a:srgbClr val="FF0000"/>
                </a:solidFill>
              </a:rPr>
              <a:t>Prediction</a:t>
            </a:r>
          </a:p>
        </p:txBody>
      </p:sp>
      <p:sp>
        <p:nvSpPr>
          <p:cNvPr id="3" name="Subtitle 2">
            <a:extLst>
              <a:ext uri="{FF2B5EF4-FFF2-40B4-BE49-F238E27FC236}">
                <a16:creationId xmlns:a16="http://schemas.microsoft.com/office/drawing/2014/main" id="{58F8B14D-012B-1F40-BDCC-57B5C2A93D16}"/>
              </a:ext>
            </a:extLst>
          </p:cNvPr>
          <p:cNvSpPr>
            <a:spLocks noGrp="1"/>
          </p:cNvSpPr>
          <p:nvPr>
            <p:ph type="subTitle" idx="1"/>
          </p:nvPr>
        </p:nvSpPr>
        <p:spPr>
          <a:xfrm>
            <a:off x="7604388" y="4166073"/>
            <a:ext cx="3330341" cy="920783"/>
          </a:xfrm>
        </p:spPr>
        <p:txBody>
          <a:bodyPr>
            <a:normAutofit/>
          </a:bodyPr>
          <a:lstStyle/>
          <a:p>
            <a:r>
              <a:rPr lang="en-US" dirty="0"/>
              <a:t>By: Justin Huang</a:t>
            </a:r>
          </a:p>
        </p:txBody>
      </p:sp>
      <p:sp>
        <p:nvSpPr>
          <p:cNvPr id="67" name="Oval 66">
            <a:extLst>
              <a:ext uri="{FF2B5EF4-FFF2-40B4-BE49-F238E27FC236}">
                <a16:creationId xmlns:a16="http://schemas.microsoft.com/office/drawing/2014/main" id="{20046D4B-EE93-4EAF-9717-C56B1E68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9032" y="5254879"/>
            <a:ext cx="474046" cy="474046"/>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9A3B4D80-4945-4E47-8FA7-BA0541CB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9032" y="5254879"/>
            <a:ext cx="474046" cy="474046"/>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descr="A picture containing clock, drawing&#10;&#10;Description automatically generated">
            <a:extLst>
              <a:ext uri="{FF2B5EF4-FFF2-40B4-BE49-F238E27FC236}">
                <a16:creationId xmlns:a16="http://schemas.microsoft.com/office/drawing/2014/main" id="{66D90496-34E2-7C41-910F-1E7DE979A926}"/>
              </a:ext>
            </a:extLst>
          </p:cNvPr>
          <p:cNvPicPr>
            <a:picLocks noChangeAspect="1"/>
          </p:cNvPicPr>
          <p:nvPr/>
        </p:nvPicPr>
        <p:blipFill>
          <a:blip r:embed="rId3"/>
          <a:stretch>
            <a:fillRect/>
          </a:stretch>
        </p:blipFill>
        <p:spPr>
          <a:xfrm>
            <a:off x="31384" y="72825"/>
            <a:ext cx="6435275" cy="167429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5650F86-C3DF-C149-B53A-024C89987DC8}"/>
              </a:ext>
            </a:extLst>
          </p:cNvPr>
          <p:cNvPicPr>
            <a:picLocks noChangeAspect="1"/>
          </p:cNvPicPr>
          <p:nvPr/>
        </p:nvPicPr>
        <p:blipFill>
          <a:blip r:embed="rId4"/>
          <a:stretch>
            <a:fillRect/>
          </a:stretch>
        </p:blipFill>
        <p:spPr>
          <a:xfrm>
            <a:off x="896587" y="1881699"/>
            <a:ext cx="6260351" cy="1945051"/>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CA50913-9F9F-C14A-AD76-0066E65DAA20}"/>
              </a:ext>
            </a:extLst>
          </p:cNvPr>
          <p:cNvPicPr>
            <a:picLocks noChangeAspect="1"/>
          </p:cNvPicPr>
          <p:nvPr/>
        </p:nvPicPr>
        <p:blipFill>
          <a:blip r:embed="rId5"/>
          <a:stretch>
            <a:fillRect/>
          </a:stretch>
        </p:blipFill>
        <p:spPr>
          <a:xfrm>
            <a:off x="674401" y="3961330"/>
            <a:ext cx="3944706" cy="3301486"/>
          </a:xfrm>
          <a:prstGeom prst="rect">
            <a:avLst/>
          </a:prstGeom>
        </p:spPr>
      </p:pic>
    </p:spTree>
    <p:extLst>
      <p:ext uri="{BB962C8B-B14F-4D97-AF65-F5344CB8AC3E}">
        <p14:creationId xmlns:p14="http://schemas.microsoft.com/office/powerpoint/2010/main" val="795732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11F20-9C0D-A545-B7FB-70F11DDD4498}"/>
              </a:ext>
            </a:extLst>
          </p:cNvPr>
          <p:cNvSpPr>
            <a:spLocks noGrp="1"/>
          </p:cNvSpPr>
          <p:nvPr>
            <p:ph type="title"/>
          </p:nvPr>
        </p:nvSpPr>
        <p:spPr>
          <a:xfrm>
            <a:off x="691896" y="0"/>
            <a:ext cx="10515600" cy="1325563"/>
          </a:xfrm>
        </p:spPr>
        <p:txBody>
          <a:bodyPr/>
          <a:lstStyle/>
          <a:p>
            <a:r>
              <a:rPr lang="en-US" dirty="0">
                <a:solidFill>
                  <a:srgbClr val="FF0000"/>
                </a:solidFill>
              </a:rPr>
              <a:t>LSTM</a:t>
            </a:r>
            <a:r>
              <a:rPr lang="en-US" dirty="0"/>
              <a:t> </a:t>
            </a:r>
            <a:r>
              <a:rPr lang="en-US" dirty="0">
                <a:solidFill>
                  <a:schemeClr val="tx1">
                    <a:lumMod val="50000"/>
                    <a:lumOff val="50000"/>
                  </a:schemeClr>
                </a:solidFill>
              </a:rPr>
              <a:t>GRU</a:t>
            </a:r>
            <a:r>
              <a:rPr lang="en-US" dirty="0"/>
              <a:t> Vanilla </a:t>
            </a:r>
            <a:r>
              <a:rPr lang="en-US" dirty="0">
                <a:solidFill>
                  <a:srgbClr val="7030A0"/>
                </a:solidFill>
              </a:rPr>
              <a:t>RNN</a:t>
            </a:r>
            <a:r>
              <a:rPr lang="en-US" dirty="0"/>
              <a:t> </a:t>
            </a:r>
          </a:p>
        </p:txBody>
      </p:sp>
      <p:pic>
        <p:nvPicPr>
          <p:cNvPr id="6" name="Picture 5" descr="A screenshot of a video game&#10;&#10;Description automatically generated">
            <a:extLst>
              <a:ext uri="{FF2B5EF4-FFF2-40B4-BE49-F238E27FC236}">
                <a16:creationId xmlns:a16="http://schemas.microsoft.com/office/drawing/2014/main" id="{2C0ED321-5150-6F43-9A60-D72FDC2B309F}"/>
              </a:ext>
            </a:extLst>
          </p:cNvPr>
          <p:cNvPicPr>
            <a:picLocks noChangeAspect="1"/>
          </p:cNvPicPr>
          <p:nvPr/>
        </p:nvPicPr>
        <p:blipFill>
          <a:blip r:embed="rId2"/>
          <a:stretch>
            <a:fillRect/>
          </a:stretch>
        </p:blipFill>
        <p:spPr>
          <a:xfrm>
            <a:off x="162052" y="1097652"/>
            <a:ext cx="6409436" cy="308528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BB384FB-DF3E-A845-A9E5-60CD8E8F0804}"/>
              </a:ext>
            </a:extLst>
          </p:cNvPr>
          <p:cNvPicPr>
            <a:picLocks noChangeAspect="1"/>
          </p:cNvPicPr>
          <p:nvPr/>
        </p:nvPicPr>
        <p:blipFill>
          <a:blip r:embed="rId3"/>
          <a:stretch>
            <a:fillRect/>
          </a:stretch>
        </p:blipFill>
        <p:spPr>
          <a:xfrm>
            <a:off x="162052" y="4182940"/>
            <a:ext cx="6837507" cy="2610685"/>
          </a:xfrm>
          <a:prstGeom prst="rect">
            <a:avLst/>
          </a:prstGeom>
        </p:spPr>
      </p:pic>
      <p:sp>
        <p:nvSpPr>
          <p:cNvPr id="9" name="TextBox 8">
            <a:extLst>
              <a:ext uri="{FF2B5EF4-FFF2-40B4-BE49-F238E27FC236}">
                <a16:creationId xmlns:a16="http://schemas.microsoft.com/office/drawing/2014/main" id="{7059D233-2374-604F-B3F8-E8A8F04326EE}"/>
              </a:ext>
            </a:extLst>
          </p:cNvPr>
          <p:cNvSpPr txBox="1"/>
          <p:nvPr/>
        </p:nvSpPr>
        <p:spPr>
          <a:xfrm>
            <a:off x="7101332" y="335845"/>
            <a:ext cx="4928616" cy="5355312"/>
          </a:xfrm>
          <a:prstGeom prst="rect">
            <a:avLst/>
          </a:prstGeom>
          <a:noFill/>
        </p:spPr>
        <p:txBody>
          <a:bodyPr wrap="square" rtlCol="0">
            <a:spAutoFit/>
          </a:bodyPr>
          <a:lstStyle/>
          <a:p>
            <a:pPr marL="285750" indent="-285750">
              <a:buFont typeface="Arial" panose="020B0604020202020204" pitchFamily="34" charset="0"/>
              <a:buChar char="•"/>
            </a:pPr>
            <a:r>
              <a:rPr lang="en-US" dirty="0"/>
              <a:t>RNN is good for sequence data</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Text, audio, time series </a:t>
            </a:r>
          </a:p>
          <a:p>
            <a:pPr marL="742950" lvl="1" indent="-285750">
              <a:buFont typeface="Arial" panose="020B0604020202020204" pitchFamily="34" charset="0"/>
              <a:buChar char="•"/>
            </a:pPr>
            <a:r>
              <a:rPr lang="en-US" dirty="0"/>
              <a:t>A sequence can be like the Alphabet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Problem with RNN it suffers from the vanishing gradient problem and forgets earlier time steps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Vanishing gradient happens in backpropagation when the network learns from the loss function.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solve this short-term memory LSTM and GRU was developed to include ”gates”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These gates control the flow of information so earlier steps can flow to the very end. </a:t>
            </a:r>
          </a:p>
        </p:txBody>
      </p:sp>
    </p:spTree>
    <p:extLst>
      <p:ext uri="{BB962C8B-B14F-4D97-AF65-F5344CB8AC3E}">
        <p14:creationId xmlns:p14="http://schemas.microsoft.com/office/powerpoint/2010/main" val="391153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11F20-9C0D-A545-B7FB-70F11DDD4498}"/>
              </a:ext>
            </a:extLst>
          </p:cNvPr>
          <p:cNvSpPr>
            <a:spLocks noGrp="1"/>
          </p:cNvSpPr>
          <p:nvPr>
            <p:ph type="title"/>
          </p:nvPr>
        </p:nvSpPr>
        <p:spPr>
          <a:xfrm>
            <a:off x="678123" y="-13603"/>
            <a:ext cx="10515600" cy="1325563"/>
          </a:xfrm>
        </p:spPr>
        <p:txBody>
          <a:bodyPr/>
          <a:lstStyle/>
          <a:p>
            <a:r>
              <a:rPr lang="en-US" dirty="0">
                <a:solidFill>
                  <a:srgbClr val="FF0000"/>
                </a:solidFill>
              </a:rPr>
              <a:t>Gated</a:t>
            </a:r>
            <a:r>
              <a:rPr lang="en-US" dirty="0"/>
              <a:t> Rec</a:t>
            </a:r>
            <a:r>
              <a:rPr lang="en-US" dirty="0">
                <a:solidFill>
                  <a:schemeClr val="tx1">
                    <a:lumMod val="65000"/>
                    <a:lumOff val="35000"/>
                  </a:schemeClr>
                </a:solidFill>
              </a:rPr>
              <a:t>urre</a:t>
            </a:r>
            <a:r>
              <a:rPr lang="en-US" dirty="0"/>
              <a:t>nt Un</a:t>
            </a:r>
            <a:r>
              <a:rPr lang="en-US" dirty="0">
                <a:solidFill>
                  <a:srgbClr val="7030A0"/>
                </a:solidFill>
              </a:rPr>
              <a:t>its</a:t>
            </a:r>
          </a:p>
        </p:txBody>
      </p:sp>
      <p:grpSp>
        <p:nvGrpSpPr>
          <p:cNvPr id="34" name="Group 33">
            <a:extLst>
              <a:ext uri="{FF2B5EF4-FFF2-40B4-BE49-F238E27FC236}">
                <a16:creationId xmlns:a16="http://schemas.microsoft.com/office/drawing/2014/main" id="{E8E5D3A7-575A-E546-A99E-CAA027630867}"/>
              </a:ext>
            </a:extLst>
          </p:cNvPr>
          <p:cNvGrpSpPr/>
          <p:nvPr/>
        </p:nvGrpSpPr>
        <p:grpSpPr>
          <a:xfrm>
            <a:off x="395333" y="1839288"/>
            <a:ext cx="7210966" cy="2893970"/>
            <a:chOff x="200696" y="1690687"/>
            <a:chExt cx="11480441" cy="4479380"/>
          </a:xfrm>
        </p:grpSpPr>
        <p:sp>
          <p:nvSpPr>
            <p:cNvPr id="11" name="Rectangle 10">
              <a:extLst>
                <a:ext uri="{FF2B5EF4-FFF2-40B4-BE49-F238E27FC236}">
                  <a16:creationId xmlns:a16="http://schemas.microsoft.com/office/drawing/2014/main" id="{CE249AF0-7482-5547-A611-E7FA74008DAA}"/>
                </a:ext>
              </a:extLst>
            </p:cNvPr>
            <p:cNvSpPr/>
            <p:nvPr/>
          </p:nvSpPr>
          <p:spPr>
            <a:xfrm>
              <a:off x="650920" y="1690688"/>
              <a:ext cx="10366420" cy="435306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highlight>
                  <a:srgbClr val="00FF00"/>
                </a:highlight>
              </a:endParaRPr>
            </a:p>
          </p:txBody>
        </p:sp>
        <p:sp>
          <p:nvSpPr>
            <p:cNvPr id="10" name="Right Arrow 9">
              <a:extLst>
                <a:ext uri="{FF2B5EF4-FFF2-40B4-BE49-F238E27FC236}">
                  <a16:creationId xmlns:a16="http://schemas.microsoft.com/office/drawing/2014/main" id="{C6A0B492-D626-3740-AD95-D8D25A41B8BA}"/>
                </a:ext>
              </a:extLst>
            </p:cNvPr>
            <p:cNvSpPr/>
            <p:nvPr/>
          </p:nvSpPr>
          <p:spPr>
            <a:xfrm>
              <a:off x="200696" y="1829926"/>
              <a:ext cx="11480441" cy="2332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Rounded Rectangle 14">
              <a:extLst>
                <a:ext uri="{FF2B5EF4-FFF2-40B4-BE49-F238E27FC236}">
                  <a16:creationId xmlns:a16="http://schemas.microsoft.com/office/drawing/2014/main" id="{5B9F1ACE-D568-9641-9E8B-17BB0DC20E66}"/>
                </a:ext>
              </a:extLst>
            </p:cNvPr>
            <p:cNvSpPr/>
            <p:nvPr/>
          </p:nvSpPr>
          <p:spPr>
            <a:xfrm>
              <a:off x="9780097" y="1810503"/>
              <a:ext cx="474133" cy="50527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ounded Rectangle 16">
              <a:extLst>
                <a:ext uri="{FF2B5EF4-FFF2-40B4-BE49-F238E27FC236}">
                  <a16:creationId xmlns:a16="http://schemas.microsoft.com/office/drawing/2014/main" id="{D9D5BB7D-5F97-E941-9307-82DF68A44B92}"/>
                </a:ext>
              </a:extLst>
            </p:cNvPr>
            <p:cNvSpPr/>
            <p:nvPr/>
          </p:nvSpPr>
          <p:spPr>
            <a:xfrm>
              <a:off x="6807018" y="1690687"/>
              <a:ext cx="474133" cy="50527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4" name="Right Arrow 13">
              <a:extLst>
                <a:ext uri="{FF2B5EF4-FFF2-40B4-BE49-F238E27FC236}">
                  <a16:creationId xmlns:a16="http://schemas.microsoft.com/office/drawing/2014/main" id="{D8D1C247-6242-F142-BD4A-A59ECFDCAF63}"/>
                </a:ext>
              </a:extLst>
            </p:cNvPr>
            <p:cNvSpPr/>
            <p:nvPr/>
          </p:nvSpPr>
          <p:spPr>
            <a:xfrm rot="16200000">
              <a:off x="5403289" y="3654233"/>
              <a:ext cx="3281592" cy="1855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ight Arrow 12">
              <a:extLst>
                <a:ext uri="{FF2B5EF4-FFF2-40B4-BE49-F238E27FC236}">
                  <a16:creationId xmlns:a16="http://schemas.microsoft.com/office/drawing/2014/main" id="{4407BC2C-076E-4C4D-B568-F3339FB8A7FD}"/>
                </a:ext>
              </a:extLst>
            </p:cNvPr>
            <p:cNvSpPr/>
            <p:nvPr/>
          </p:nvSpPr>
          <p:spPr>
            <a:xfrm rot="16200000">
              <a:off x="8185291" y="3941498"/>
              <a:ext cx="3663750" cy="1855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6" name="Rounded Rectangle 15">
              <a:extLst>
                <a:ext uri="{FF2B5EF4-FFF2-40B4-BE49-F238E27FC236}">
                  <a16:creationId xmlns:a16="http://schemas.microsoft.com/office/drawing/2014/main" id="{CA1FE98F-6D4E-0448-9471-69BA2520A1E0}"/>
                </a:ext>
              </a:extLst>
            </p:cNvPr>
            <p:cNvSpPr/>
            <p:nvPr/>
          </p:nvSpPr>
          <p:spPr>
            <a:xfrm>
              <a:off x="9780097" y="2814172"/>
              <a:ext cx="474133" cy="50527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pic>
          <p:nvPicPr>
            <p:cNvPr id="5" name="Picture 4" descr="A close up of a logo&#10;&#10;Description automatically generated">
              <a:extLst>
                <a:ext uri="{FF2B5EF4-FFF2-40B4-BE49-F238E27FC236}">
                  <a16:creationId xmlns:a16="http://schemas.microsoft.com/office/drawing/2014/main" id="{FA09BC7E-F1F7-7449-A63B-056DE9DCD1F7}"/>
                </a:ext>
              </a:extLst>
            </p:cNvPr>
            <p:cNvPicPr>
              <a:picLocks noChangeAspect="1"/>
            </p:cNvPicPr>
            <p:nvPr/>
          </p:nvPicPr>
          <p:blipFill>
            <a:blip r:embed="rId3"/>
            <a:stretch>
              <a:fillRect/>
            </a:stretch>
          </p:blipFill>
          <p:spPr>
            <a:xfrm>
              <a:off x="8882630" y="3670466"/>
              <a:ext cx="2083559" cy="815939"/>
            </a:xfrm>
            <a:prstGeom prst="rect">
              <a:avLst/>
            </a:prstGeom>
          </p:spPr>
        </p:pic>
        <p:sp>
          <p:nvSpPr>
            <p:cNvPr id="20" name="Rectangle 19">
              <a:extLst>
                <a:ext uri="{FF2B5EF4-FFF2-40B4-BE49-F238E27FC236}">
                  <a16:creationId xmlns:a16="http://schemas.microsoft.com/office/drawing/2014/main" id="{588A9714-1E41-2B40-858D-F29083154819}"/>
                </a:ext>
              </a:extLst>
            </p:cNvPr>
            <p:cNvSpPr/>
            <p:nvPr/>
          </p:nvSpPr>
          <p:spPr>
            <a:xfrm rot="5400000" flipV="1">
              <a:off x="914909" y="5746315"/>
              <a:ext cx="754486" cy="930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FF13C2-5A40-604A-9C7C-0945CD73B4D0}"/>
                </a:ext>
              </a:extLst>
            </p:cNvPr>
            <p:cNvSpPr/>
            <p:nvPr/>
          </p:nvSpPr>
          <p:spPr>
            <a:xfrm>
              <a:off x="1327060" y="5715965"/>
              <a:ext cx="8691417" cy="1501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AB5386-7020-2A43-A9CD-E5A6B25BD4E0}"/>
                </a:ext>
              </a:extLst>
            </p:cNvPr>
            <p:cNvSpPr/>
            <p:nvPr/>
          </p:nvSpPr>
          <p:spPr>
            <a:xfrm>
              <a:off x="1327060" y="5317958"/>
              <a:ext cx="5727979" cy="1105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4E54E8-DB3B-D348-B98B-A8DFC8E8D629}"/>
                </a:ext>
              </a:extLst>
            </p:cNvPr>
            <p:cNvSpPr/>
            <p:nvPr/>
          </p:nvSpPr>
          <p:spPr>
            <a:xfrm rot="5400000">
              <a:off x="880567" y="3608109"/>
              <a:ext cx="3550371" cy="904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BF9EAB0-CCEF-5340-8ABC-0F9DCAF9D78F}"/>
                </a:ext>
              </a:extLst>
            </p:cNvPr>
            <p:cNvSpPr/>
            <p:nvPr/>
          </p:nvSpPr>
          <p:spPr>
            <a:xfrm rot="5400000" flipV="1">
              <a:off x="2924587" y="4303244"/>
              <a:ext cx="2141984" cy="1085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B5E7395B-02EF-4049-8DA5-58C884746196}"/>
                </a:ext>
              </a:extLst>
            </p:cNvPr>
            <p:cNvSpPr/>
            <p:nvPr/>
          </p:nvSpPr>
          <p:spPr>
            <a:xfrm>
              <a:off x="7055039" y="2974224"/>
              <a:ext cx="2684454" cy="2017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7" name="Rounded Rectangle 26">
              <a:extLst>
                <a:ext uri="{FF2B5EF4-FFF2-40B4-BE49-F238E27FC236}">
                  <a16:creationId xmlns:a16="http://schemas.microsoft.com/office/drawing/2014/main" id="{C01B0E9F-7163-E84C-A9EB-53AD78F4E4C2}"/>
                </a:ext>
              </a:extLst>
            </p:cNvPr>
            <p:cNvSpPr/>
            <p:nvPr/>
          </p:nvSpPr>
          <p:spPr>
            <a:xfrm>
              <a:off x="6508517" y="2435341"/>
              <a:ext cx="1093043" cy="5052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r>
                <a:rPr lang="en-US" dirty="0"/>
                <a:t> - </a:t>
              </a:r>
            </a:p>
          </p:txBody>
        </p:sp>
        <p:sp>
          <p:nvSpPr>
            <p:cNvPr id="28" name="Rounded Rectangle 27">
              <a:extLst>
                <a:ext uri="{FF2B5EF4-FFF2-40B4-BE49-F238E27FC236}">
                  <a16:creationId xmlns:a16="http://schemas.microsoft.com/office/drawing/2014/main" id="{C62CEB21-1C07-0942-9F61-DFFBB075505D}"/>
                </a:ext>
              </a:extLst>
            </p:cNvPr>
            <p:cNvSpPr/>
            <p:nvPr/>
          </p:nvSpPr>
          <p:spPr>
            <a:xfrm>
              <a:off x="2425401" y="2985033"/>
              <a:ext cx="474133" cy="50527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29" name="Rectangle 28">
              <a:extLst>
                <a:ext uri="{FF2B5EF4-FFF2-40B4-BE49-F238E27FC236}">
                  <a16:creationId xmlns:a16="http://schemas.microsoft.com/office/drawing/2014/main" id="{91DE1C0D-F28A-6844-A1CA-73E3C412D48A}"/>
                </a:ext>
              </a:extLst>
            </p:cNvPr>
            <p:cNvSpPr/>
            <p:nvPr/>
          </p:nvSpPr>
          <p:spPr>
            <a:xfrm rot="5400000" flipV="1">
              <a:off x="-413414" y="3676426"/>
              <a:ext cx="3411133" cy="930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C65030F9-DCE0-294E-8D82-64C3D43F4E55}"/>
                </a:ext>
              </a:extLst>
            </p:cNvPr>
            <p:cNvPicPr>
              <a:picLocks noChangeAspect="1"/>
            </p:cNvPicPr>
            <p:nvPr/>
          </p:nvPicPr>
          <p:blipFill>
            <a:blip r:embed="rId4"/>
            <a:stretch>
              <a:fillRect/>
            </a:stretch>
          </p:blipFill>
          <p:spPr>
            <a:xfrm>
              <a:off x="2937169" y="4312973"/>
              <a:ext cx="2404911" cy="841719"/>
            </a:xfrm>
            <a:prstGeom prst="rect">
              <a:avLst/>
            </a:prstGeom>
          </p:spPr>
        </p:pic>
        <p:pic>
          <p:nvPicPr>
            <p:cNvPr id="12" name="Picture 11" descr="A close up of a logo&#10;&#10;Description automatically generated">
              <a:extLst>
                <a:ext uri="{FF2B5EF4-FFF2-40B4-BE49-F238E27FC236}">
                  <a16:creationId xmlns:a16="http://schemas.microsoft.com/office/drawing/2014/main" id="{5EBE66DA-84E4-4F40-8800-DA8C7B07B41F}"/>
                </a:ext>
              </a:extLst>
            </p:cNvPr>
            <p:cNvPicPr>
              <a:picLocks noChangeAspect="1"/>
            </p:cNvPicPr>
            <p:nvPr/>
          </p:nvPicPr>
          <p:blipFill>
            <a:blip r:embed="rId4"/>
            <a:stretch>
              <a:fillRect/>
            </a:stretch>
          </p:blipFill>
          <p:spPr>
            <a:xfrm>
              <a:off x="5841628" y="4288799"/>
              <a:ext cx="2404911" cy="841719"/>
            </a:xfrm>
            <a:prstGeom prst="rect">
              <a:avLst/>
            </a:prstGeom>
          </p:spPr>
        </p:pic>
        <p:sp>
          <p:nvSpPr>
            <p:cNvPr id="25" name="Right Arrow 24">
              <a:extLst>
                <a:ext uri="{FF2B5EF4-FFF2-40B4-BE49-F238E27FC236}">
                  <a16:creationId xmlns:a16="http://schemas.microsoft.com/office/drawing/2014/main" id="{DA7A02E9-8F8C-B549-BB6A-DE5505E7C17E}"/>
                </a:ext>
              </a:extLst>
            </p:cNvPr>
            <p:cNvSpPr/>
            <p:nvPr/>
          </p:nvSpPr>
          <p:spPr>
            <a:xfrm rot="10800000" flipV="1">
              <a:off x="2856225" y="3102947"/>
              <a:ext cx="1193618" cy="2332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31" name="TextBox 30">
              <a:extLst>
                <a:ext uri="{FF2B5EF4-FFF2-40B4-BE49-F238E27FC236}">
                  <a16:creationId xmlns:a16="http://schemas.microsoft.com/office/drawing/2014/main" id="{80ACD271-9FBE-7340-B21C-615E8268168C}"/>
                </a:ext>
              </a:extLst>
            </p:cNvPr>
            <p:cNvSpPr txBox="1"/>
            <p:nvPr/>
          </p:nvSpPr>
          <p:spPr>
            <a:xfrm>
              <a:off x="2744340" y="2226406"/>
              <a:ext cx="3001068" cy="370958"/>
            </a:xfrm>
            <a:prstGeom prst="rect">
              <a:avLst/>
            </a:prstGeom>
            <a:noFill/>
          </p:spPr>
          <p:txBody>
            <a:bodyPr wrap="square" rtlCol="0">
              <a:spAutoFit/>
            </a:bodyPr>
            <a:lstStyle/>
            <a:p>
              <a:r>
                <a:rPr lang="en-US" sz="1400" dirty="0">
                  <a:solidFill>
                    <a:srgbClr val="FF0000"/>
                  </a:solidFill>
                </a:rPr>
                <a:t>Reset Gate</a:t>
              </a:r>
            </a:p>
          </p:txBody>
        </p:sp>
        <p:sp>
          <p:nvSpPr>
            <p:cNvPr id="32" name="TextBox 31">
              <a:extLst>
                <a:ext uri="{FF2B5EF4-FFF2-40B4-BE49-F238E27FC236}">
                  <a16:creationId xmlns:a16="http://schemas.microsoft.com/office/drawing/2014/main" id="{0AF39F36-6B9C-1446-9AED-A6E9F25B989E}"/>
                </a:ext>
              </a:extLst>
            </p:cNvPr>
            <p:cNvSpPr txBox="1"/>
            <p:nvPr/>
          </p:nvSpPr>
          <p:spPr>
            <a:xfrm>
              <a:off x="7100536" y="3291904"/>
              <a:ext cx="2112136" cy="370958"/>
            </a:xfrm>
            <a:prstGeom prst="rect">
              <a:avLst/>
            </a:prstGeom>
            <a:noFill/>
          </p:spPr>
          <p:txBody>
            <a:bodyPr wrap="square" rtlCol="0">
              <a:spAutoFit/>
            </a:bodyPr>
            <a:lstStyle/>
            <a:p>
              <a:r>
                <a:rPr lang="en-US" sz="1400" dirty="0">
                  <a:solidFill>
                    <a:srgbClr val="FF0000"/>
                  </a:solidFill>
                </a:rPr>
                <a:t>Update Gate</a:t>
              </a:r>
            </a:p>
          </p:txBody>
        </p:sp>
      </p:grpSp>
      <p:sp>
        <p:nvSpPr>
          <p:cNvPr id="3" name="TextBox 2">
            <a:extLst>
              <a:ext uri="{FF2B5EF4-FFF2-40B4-BE49-F238E27FC236}">
                <a16:creationId xmlns:a16="http://schemas.microsoft.com/office/drawing/2014/main" id="{B521DE63-079E-0242-94D9-C38C76F98944}"/>
              </a:ext>
            </a:extLst>
          </p:cNvPr>
          <p:cNvSpPr txBox="1"/>
          <p:nvPr/>
        </p:nvSpPr>
        <p:spPr>
          <a:xfrm>
            <a:off x="8042554" y="1058385"/>
            <a:ext cx="3976939" cy="4801314"/>
          </a:xfrm>
          <a:prstGeom prst="rect">
            <a:avLst/>
          </a:prstGeom>
          <a:noFill/>
        </p:spPr>
        <p:txBody>
          <a:bodyPr wrap="square" rtlCol="0">
            <a:spAutoFit/>
          </a:bodyPr>
          <a:lstStyle/>
          <a:p>
            <a:pPr marL="285750" indent="-285750">
              <a:buFont typeface="Arial" panose="020B0604020202020204" pitchFamily="34" charset="0"/>
              <a:buChar char="•"/>
            </a:pPr>
            <a:r>
              <a:rPr lang="en-US" dirty="0"/>
              <a:t>Reset Gate- decides how much past information to forget. </a:t>
            </a:r>
          </a:p>
          <a:p>
            <a:endParaRPr lang="en-US" dirty="0"/>
          </a:p>
          <a:p>
            <a:pPr marL="285750" indent="-285750">
              <a:buFont typeface="Arial" panose="020B0604020202020204" pitchFamily="34" charset="0"/>
              <a:buChar char="•"/>
            </a:pPr>
            <a:r>
              <a:rPr lang="en-US" dirty="0"/>
              <a:t>Update Gate-Decides what information to get rid of and add.</a:t>
            </a:r>
          </a:p>
          <a:p>
            <a:r>
              <a:rPr lang="en-US" dirty="0"/>
              <a:t> </a:t>
            </a:r>
          </a:p>
          <a:p>
            <a:pPr marL="285750" indent="-285750">
              <a:buFont typeface="Arial" panose="020B0604020202020204" pitchFamily="34" charset="0"/>
              <a:buChar char="•"/>
            </a:pPr>
            <a:r>
              <a:rPr lang="en-US" dirty="0"/>
              <a:t>Changed the recurrent activation to </a:t>
            </a:r>
            <a:r>
              <a:rPr lang="en-US" dirty="0" err="1"/>
              <a:t>ReLU</a:t>
            </a:r>
            <a:r>
              <a:rPr lang="en-US" dirty="0"/>
              <a:t> vs Sigmoid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Changed the activation to ELU vs tanh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Adam optimizer learning rate 0.0001</a:t>
            </a:r>
          </a:p>
          <a:p>
            <a:pPr marL="285750" indent="-285750">
              <a:buFont typeface="Arial" panose="020B0604020202020204" pitchFamily="34" charset="0"/>
              <a:buChar char="•"/>
            </a:pPr>
            <a:r>
              <a:rPr lang="en-US" dirty="0"/>
              <a:t>Batch Size 8 </a:t>
            </a:r>
          </a:p>
          <a:p>
            <a:pPr marL="285750" indent="-285750">
              <a:buFont typeface="Arial" panose="020B0604020202020204" pitchFamily="34" charset="0"/>
              <a:buChar char="•"/>
            </a:pPr>
            <a:r>
              <a:rPr lang="en-US" dirty="0"/>
              <a:t>Neurons 500</a:t>
            </a:r>
          </a:p>
          <a:p>
            <a:pPr marL="285750" indent="-285750">
              <a:buFont typeface="Arial" panose="020B0604020202020204" pitchFamily="34" charset="0"/>
              <a:buChar char="•"/>
            </a:pPr>
            <a:r>
              <a:rPr lang="en-US" dirty="0"/>
              <a:t>Loss – mean squared error </a:t>
            </a:r>
          </a:p>
          <a:p>
            <a:pPr marL="285750" indent="-285750">
              <a:buFont typeface="Arial" panose="020B0604020202020204" pitchFamily="34" charset="0"/>
              <a:buChar char="•"/>
            </a:pPr>
            <a:r>
              <a:rPr lang="en-US" dirty="0"/>
              <a:t>Dropout – 0.3</a:t>
            </a:r>
          </a:p>
        </p:txBody>
      </p:sp>
      <p:sp>
        <p:nvSpPr>
          <p:cNvPr id="4" name="Oval 3">
            <a:extLst>
              <a:ext uri="{FF2B5EF4-FFF2-40B4-BE49-F238E27FC236}">
                <a16:creationId xmlns:a16="http://schemas.microsoft.com/office/drawing/2014/main" id="{3B4B3D93-BFEB-CB47-8E23-A4D3BEF091D5}"/>
              </a:ext>
            </a:extLst>
          </p:cNvPr>
          <p:cNvSpPr/>
          <p:nvPr/>
        </p:nvSpPr>
        <p:spPr>
          <a:xfrm>
            <a:off x="886731" y="4712969"/>
            <a:ext cx="388310" cy="362574"/>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in</a:t>
            </a:r>
          </a:p>
        </p:txBody>
      </p:sp>
      <p:sp>
        <p:nvSpPr>
          <p:cNvPr id="33" name="Oval 32">
            <a:extLst>
              <a:ext uri="{FF2B5EF4-FFF2-40B4-BE49-F238E27FC236}">
                <a16:creationId xmlns:a16="http://schemas.microsoft.com/office/drawing/2014/main" id="{9A47914E-157C-C442-82D2-96739D49D557}"/>
              </a:ext>
            </a:extLst>
          </p:cNvPr>
          <p:cNvSpPr/>
          <p:nvPr/>
        </p:nvSpPr>
        <p:spPr>
          <a:xfrm>
            <a:off x="-41251" y="1725309"/>
            <a:ext cx="571322" cy="511457"/>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h</a:t>
            </a:r>
            <a:r>
              <a:rPr lang="en-US" sz="900" baseline="-25000" dirty="0"/>
              <a:t>t</a:t>
            </a:r>
            <a:r>
              <a:rPr lang="en-US" sz="1000" baseline="-25000" dirty="0"/>
              <a:t>-1</a:t>
            </a:r>
            <a:endParaRPr lang="en-US" sz="1000" dirty="0"/>
          </a:p>
        </p:txBody>
      </p:sp>
      <p:sp>
        <p:nvSpPr>
          <p:cNvPr id="35" name="Oval 34">
            <a:extLst>
              <a:ext uri="{FF2B5EF4-FFF2-40B4-BE49-F238E27FC236}">
                <a16:creationId xmlns:a16="http://schemas.microsoft.com/office/drawing/2014/main" id="{0ABE297C-7663-2D48-BABE-9F6E538C57AC}"/>
              </a:ext>
            </a:extLst>
          </p:cNvPr>
          <p:cNvSpPr/>
          <p:nvPr/>
        </p:nvSpPr>
        <p:spPr>
          <a:xfrm>
            <a:off x="7606299" y="1771104"/>
            <a:ext cx="497225" cy="462805"/>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h</a:t>
            </a:r>
            <a:r>
              <a:rPr lang="en-US" sz="900" baseline="-25000" dirty="0" err="1"/>
              <a:t>t</a:t>
            </a:r>
            <a:endParaRPr lang="en-US" sz="1000" dirty="0"/>
          </a:p>
        </p:txBody>
      </p:sp>
      <p:sp>
        <p:nvSpPr>
          <p:cNvPr id="37" name="Oval 36">
            <a:extLst>
              <a:ext uri="{FF2B5EF4-FFF2-40B4-BE49-F238E27FC236}">
                <a16:creationId xmlns:a16="http://schemas.microsoft.com/office/drawing/2014/main" id="{17FF9099-2F36-C04A-AA24-D3E66B894766}"/>
              </a:ext>
            </a:extLst>
          </p:cNvPr>
          <p:cNvSpPr/>
          <p:nvPr/>
        </p:nvSpPr>
        <p:spPr>
          <a:xfrm>
            <a:off x="7169375" y="1136017"/>
            <a:ext cx="497224" cy="462805"/>
          </a:xfrm>
          <a:prstGeom prst="ellipse">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out</a:t>
            </a:r>
            <a:endParaRPr lang="en-US" sz="1000" dirty="0"/>
          </a:p>
        </p:txBody>
      </p:sp>
      <p:sp>
        <p:nvSpPr>
          <p:cNvPr id="6" name="Up Arrow 5">
            <a:extLst>
              <a:ext uri="{FF2B5EF4-FFF2-40B4-BE49-F238E27FC236}">
                <a16:creationId xmlns:a16="http://schemas.microsoft.com/office/drawing/2014/main" id="{AB8CC0BB-CB32-8A45-8DF7-ECE58CF84DD2}"/>
              </a:ext>
            </a:extLst>
          </p:cNvPr>
          <p:cNvSpPr/>
          <p:nvPr/>
        </p:nvSpPr>
        <p:spPr>
          <a:xfrm>
            <a:off x="7335516" y="1620287"/>
            <a:ext cx="164942" cy="354607"/>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48451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9488-6713-5345-939F-FCF3A3D05DB9}"/>
              </a:ext>
            </a:extLst>
          </p:cNvPr>
          <p:cNvSpPr>
            <a:spLocks noGrp="1"/>
          </p:cNvSpPr>
          <p:nvPr>
            <p:ph type="title"/>
          </p:nvPr>
        </p:nvSpPr>
        <p:spPr>
          <a:xfrm>
            <a:off x="652113" y="-113094"/>
            <a:ext cx="10515600" cy="1325563"/>
          </a:xfrm>
        </p:spPr>
        <p:txBody>
          <a:bodyPr/>
          <a:lstStyle/>
          <a:p>
            <a:r>
              <a:rPr lang="en-US" dirty="0">
                <a:solidFill>
                  <a:srgbClr val="FF0000"/>
                </a:solidFill>
              </a:rPr>
              <a:t>Gated</a:t>
            </a:r>
            <a:r>
              <a:rPr lang="en-US" dirty="0"/>
              <a:t> Rec</a:t>
            </a:r>
            <a:r>
              <a:rPr lang="en-US" dirty="0">
                <a:solidFill>
                  <a:schemeClr val="tx1">
                    <a:lumMod val="65000"/>
                    <a:lumOff val="35000"/>
                  </a:schemeClr>
                </a:solidFill>
              </a:rPr>
              <a:t>urre</a:t>
            </a:r>
            <a:r>
              <a:rPr lang="en-US" dirty="0"/>
              <a:t>nt Units</a:t>
            </a:r>
          </a:p>
        </p:txBody>
      </p:sp>
      <p:pic>
        <p:nvPicPr>
          <p:cNvPr id="4" name="Picture 3" descr="A picture containing drawing, computer&#10;&#10;Description automatically generated">
            <a:extLst>
              <a:ext uri="{FF2B5EF4-FFF2-40B4-BE49-F238E27FC236}">
                <a16:creationId xmlns:a16="http://schemas.microsoft.com/office/drawing/2014/main" id="{A273561A-64F2-8148-ACBB-6F678C814B39}"/>
              </a:ext>
            </a:extLst>
          </p:cNvPr>
          <p:cNvPicPr>
            <a:picLocks noChangeAspect="1"/>
          </p:cNvPicPr>
          <p:nvPr/>
        </p:nvPicPr>
        <p:blipFill>
          <a:blip r:embed="rId2"/>
          <a:stretch>
            <a:fillRect/>
          </a:stretch>
        </p:blipFill>
        <p:spPr>
          <a:xfrm>
            <a:off x="137838" y="1445735"/>
            <a:ext cx="4502984" cy="3593587"/>
          </a:xfrm>
          <a:prstGeom prst="rect">
            <a:avLst/>
          </a:prstGeom>
        </p:spPr>
      </p:pic>
      <p:pic>
        <p:nvPicPr>
          <p:cNvPr id="5" name="Picture 4">
            <a:extLst>
              <a:ext uri="{FF2B5EF4-FFF2-40B4-BE49-F238E27FC236}">
                <a16:creationId xmlns:a16="http://schemas.microsoft.com/office/drawing/2014/main" id="{A345C15C-CC04-B14B-8B42-EBEA8AF449BA}"/>
              </a:ext>
            </a:extLst>
          </p:cNvPr>
          <p:cNvPicPr>
            <a:picLocks noChangeAspect="1"/>
          </p:cNvPicPr>
          <p:nvPr/>
        </p:nvPicPr>
        <p:blipFill>
          <a:blip r:embed="rId3"/>
          <a:stretch>
            <a:fillRect/>
          </a:stretch>
        </p:blipFill>
        <p:spPr>
          <a:xfrm>
            <a:off x="4504804" y="862884"/>
            <a:ext cx="5716729" cy="42239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7BDE27F-13DE-774C-9D45-9F8489C73867}"/>
              </a:ext>
            </a:extLst>
          </p:cNvPr>
          <p:cNvPicPr>
            <a:picLocks noChangeAspect="1"/>
          </p:cNvPicPr>
          <p:nvPr/>
        </p:nvPicPr>
        <p:blipFill>
          <a:blip r:embed="rId4"/>
          <a:stretch>
            <a:fillRect/>
          </a:stretch>
        </p:blipFill>
        <p:spPr>
          <a:xfrm>
            <a:off x="8863043" y="1931195"/>
            <a:ext cx="3075837" cy="2436895"/>
          </a:xfrm>
          <a:prstGeom prst="rect">
            <a:avLst/>
          </a:prstGeom>
        </p:spPr>
      </p:pic>
      <p:sp>
        <p:nvSpPr>
          <p:cNvPr id="8" name="TextBox 7">
            <a:extLst>
              <a:ext uri="{FF2B5EF4-FFF2-40B4-BE49-F238E27FC236}">
                <a16:creationId xmlns:a16="http://schemas.microsoft.com/office/drawing/2014/main" id="{705568D3-76EA-7141-A309-4E2FCDFA9148}"/>
              </a:ext>
            </a:extLst>
          </p:cNvPr>
          <p:cNvSpPr txBox="1"/>
          <p:nvPr/>
        </p:nvSpPr>
        <p:spPr>
          <a:xfrm>
            <a:off x="0" y="1076403"/>
            <a:ext cx="3663778" cy="369332"/>
          </a:xfrm>
          <a:prstGeom prst="rect">
            <a:avLst/>
          </a:prstGeom>
          <a:solidFill>
            <a:srgbClr val="FF0000"/>
          </a:solidFill>
        </p:spPr>
        <p:txBody>
          <a:bodyPr wrap="square" rtlCol="0">
            <a:spAutoFit/>
          </a:bodyPr>
          <a:lstStyle/>
          <a:p>
            <a:r>
              <a:rPr lang="en-US" dirty="0"/>
              <a:t>Classification using </a:t>
            </a:r>
            <a:r>
              <a:rPr lang="en-US" dirty="0" err="1"/>
              <a:t>DistilBERT</a:t>
            </a:r>
            <a:endParaRPr lang="en-US" dirty="0"/>
          </a:p>
        </p:txBody>
      </p:sp>
      <p:sp>
        <p:nvSpPr>
          <p:cNvPr id="9" name="TextBox 8">
            <a:extLst>
              <a:ext uri="{FF2B5EF4-FFF2-40B4-BE49-F238E27FC236}">
                <a16:creationId xmlns:a16="http://schemas.microsoft.com/office/drawing/2014/main" id="{2CFC7964-6392-674C-AC0D-1086C45F537A}"/>
              </a:ext>
            </a:extLst>
          </p:cNvPr>
          <p:cNvSpPr txBox="1"/>
          <p:nvPr/>
        </p:nvSpPr>
        <p:spPr>
          <a:xfrm>
            <a:off x="137838" y="5084142"/>
            <a:ext cx="627583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Train in on out of sample data first use </a:t>
            </a:r>
            <a:r>
              <a:rPr lang="en-US" dirty="0" err="1"/>
              <a:t>DistilBERT</a:t>
            </a:r>
            <a:r>
              <a:rPr lang="en-US" dirty="0"/>
              <a:t> to classify the tweets</a:t>
            </a:r>
          </a:p>
          <a:p>
            <a:pPr marL="285750" indent="-285750">
              <a:buFont typeface="Arial" panose="020B0604020202020204" pitchFamily="34" charset="0"/>
              <a:buChar char="•"/>
            </a:pPr>
            <a:r>
              <a:rPr lang="en-US" dirty="0"/>
              <a:t>Then import our trained scaler and GRU model to make a prediction</a:t>
            </a:r>
          </a:p>
          <a:p>
            <a:pPr marL="285750" indent="-285750">
              <a:buFont typeface="Arial" panose="020B0604020202020204" pitchFamily="34" charset="0"/>
              <a:buChar char="•"/>
            </a:pPr>
            <a:r>
              <a:rPr lang="en-US" dirty="0"/>
              <a:t>Looks like it didn’t predict the stock split news, but Elon also didn’t tweet about it!</a:t>
            </a:r>
          </a:p>
        </p:txBody>
      </p:sp>
      <p:sp>
        <p:nvSpPr>
          <p:cNvPr id="10" name="TextBox 9">
            <a:extLst>
              <a:ext uri="{FF2B5EF4-FFF2-40B4-BE49-F238E27FC236}">
                <a16:creationId xmlns:a16="http://schemas.microsoft.com/office/drawing/2014/main" id="{61317C86-642B-3041-B71C-8FFDA91E3DE7}"/>
              </a:ext>
            </a:extLst>
          </p:cNvPr>
          <p:cNvSpPr txBox="1"/>
          <p:nvPr/>
        </p:nvSpPr>
        <p:spPr>
          <a:xfrm>
            <a:off x="7482356" y="891737"/>
            <a:ext cx="3663778" cy="369332"/>
          </a:xfrm>
          <a:prstGeom prst="rect">
            <a:avLst/>
          </a:prstGeom>
          <a:solidFill>
            <a:srgbClr val="FF0000"/>
          </a:solidFill>
        </p:spPr>
        <p:txBody>
          <a:bodyPr wrap="square" rtlCol="0">
            <a:spAutoFit/>
          </a:bodyPr>
          <a:lstStyle/>
          <a:p>
            <a:r>
              <a:rPr lang="en-US" dirty="0"/>
              <a:t>GRU Price Prediction</a:t>
            </a:r>
          </a:p>
        </p:txBody>
      </p:sp>
    </p:spTree>
    <p:extLst>
      <p:ext uri="{BB962C8B-B14F-4D97-AF65-F5344CB8AC3E}">
        <p14:creationId xmlns:p14="http://schemas.microsoft.com/office/powerpoint/2010/main" val="159289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E362-52A9-AE4C-89E3-A7C80C252E8D}"/>
              </a:ext>
            </a:extLst>
          </p:cNvPr>
          <p:cNvSpPr>
            <a:spLocks noGrp="1"/>
          </p:cNvSpPr>
          <p:nvPr>
            <p:ph type="title"/>
          </p:nvPr>
        </p:nvSpPr>
        <p:spPr>
          <a:xfrm>
            <a:off x="722122" y="0"/>
            <a:ext cx="10515600" cy="1325563"/>
          </a:xfrm>
        </p:spPr>
        <p:txBody>
          <a:bodyPr/>
          <a:lstStyle/>
          <a:p>
            <a:r>
              <a:rPr lang="en-US" dirty="0">
                <a:solidFill>
                  <a:srgbClr val="FF0000"/>
                </a:solidFill>
              </a:rPr>
              <a:t>Futu</a:t>
            </a:r>
            <a:r>
              <a:rPr lang="en-US" dirty="0"/>
              <a:t>re </a:t>
            </a:r>
            <a:r>
              <a:rPr lang="en-US" dirty="0">
                <a:solidFill>
                  <a:schemeClr val="tx1">
                    <a:lumMod val="65000"/>
                    <a:lumOff val="35000"/>
                  </a:schemeClr>
                </a:solidFill>
              </a:rPr>
              <a:t>Work</a:t>
            </a:r>
            <a:r>
              <a:rPr lang="en-US" dirty="0"/>
              <a:t> to think </a:t>
            </a:r>
            <a:r>
              <a:rPr lang="en-US" dirty="0">
                <a:solidFill>
                  <a:srgbClr val="7030A0"/>
                </a:solidFill>
              </a:rPr>
              <a:t>about </a:t>
            </a:r>
          </a:p>
        </p:txBody>
      </p:sp>
      <p:pic>
        <p:nvPicPr>
          <p:cNvPr id="8" name="Picture 7" descr="A close up of a sign&#10;&#10;Description automatically generated">
            <a:extLst>
              <a:ext uri="{FF2B5EF4-FFF2-40B4-BE49-F238E27FC236}">
                <a16:creationId xmlns:a16="http://schemas.microsoft.com/office/drawing/2014/main" id="{EB35FA08-032E-BD48-AAB7-C7E55E9A2648}"/>
              </a:ext>
            </a:extLst>
          </p:cNvPr>
          <p:cNvPicPr>
            <a:picLocks noChangeAspect="1"/>
          </p:cNvPicPr>
          <p:nvPr/>
        </p:nvPicPr>
        <p:blipFill>
          <a:blip r:embed="rId3"/>
          <a:stretch>
            <a:fillRect/>
          </a:stretch>
        </p:blipFill>
        <p:spPr>
          <a:xfrm>
            <a:off x="137355" y="1580447"/>
            <a:ext cx="2811907" cy="2811907"/>
          </a:xfrm>
          <a:prstGeom prst="rect">
            <a:avLst/>
          </a:prstGeom>
        </p:spPr>
      </p:pic>
      <p:pic>
        <p:nvPicPr>
          <p:cNvPr id="12" name="Picture 11" descr="A picture containing cake, jumping&#10;&#10;Description automatically generated">
            <a:extLst>
              <a:ext uri="{FF2B5EF4-FFF2-40B4-BE49-F238E27FC236}">
                <a16:creationId xmlns:a16="http://schemas.microsoft.com/office/drawing/2014/main" id="{CA0EE204-BF3A-3B43-9E50-F35ADDFEF0C8}"/>
              </a:ext>
            </a:extLst>
          </p:cNvPr>
          <p:cNvPicPr>
            <a:picLocks noChangeAspect="1"/>
          </p:cNvPicPr>
          <p:nvPr/>
        </p:nvPicPr>
        <p:blipFill>
          <a:blip r:embed="rId4"/>
          <a:stretch>
            <a:fillRect/>
          </a:stretch>
        </p:blipFill>
        <p:spPr>
          <a:xfrm>
            <a:off x="8665979" y="1580447"/>
            <a:ext cx="2935224" cy="2935224"/>
          </a:xfrm>
          <a:prstGeom prst="rect">
            <a:avLst/>
          </a:prstGeom>
        </p:spPr>
      </p:pic>
      <p:sp>
        <p:nvSpPr>
          <p:cNvPr id="13" name="Rectangle 12">
            <a:extLst>
              <a:ext uri="{FF2B5EF4-FFF2-40B4-BE49-F238E27FC236}">
                <a16:creationId xmlns:a16="http://schemas.microsoft.com/office/drawing/2014/main" id="{51B5B401-57F9-EC4F-B0D0-74792E2169D8}"/>
              </a:ext>
            </a:extLst>
          </p:cNvPr>
          <p:cNvSpPr/>
          <p:nvPr/>
        </p:nvSpPr>
        <p:spPr>
          <a:xfrm>
            <a:off x="3208899" y="1265677"/>
            <a:ext cx="73840" cy="35647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6CCB28-BA68-C741-8E28-51F7FFC87E1C}"/>
              </a:ext>
            </a:extLst>
          </p:cNvPr>
          <p:cNvSpPr/>
          <p:nvPr/>
        </p:nvSpPr>
        <p:spPr>
          <a:xfrm>
            <a:off x="8162188" y="1295621"/>
            <a:ext cx="73840" cy="3564763"/>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6AFB112-9251-9346-B279-C2F8F3524CD8}"/>
              </a:ext>
            </a:extLst>
          </p:cNvPr>
          <p:cNvSpPr txBox="1"/>
          <p:nvPr/>
        </p:nvSpPr>
        <p:spPr>
          <a:xfrm>
            <a:off x="0" y="5018714"/>
            <a:ext cx="2723740" cy="646331"/>
          </a:xfrm>
          <a:prstGeom prst="rect">
            <a:avLst/>
          </a:prstGeom>
          <a:noFill/>
        </p:spPr>
        <p:txBody>
          <a:bodyPr wrap="square" rtlCol="0">
            <a:spAutoFit/>
          </a:bodyPr>
          <a:lstStyle/>
          <a:p>
            <a:pPr algn="ctr"/>
            <a:r>
              <a:rPr lang="en-US" dirty="0"/>
              <a:t>Include SEC Edgar 8k information</a:t>
            </a:r>
          </a:p>
        </p:txBody>
      </p:sp>
      <p:sp>
        <p:nvSpPr>
          <p:cNvPr id="16" name="TextBox 15">
            <a:extLst>
              <a:ext uri="{FF2B5EF4-FFF2-40B4-BE49-F238E27FC236}">
                <a16:creationId xmlns:a16="http://schemas.microsoft.com/office/drawing/2014/main" id="{BE7391D5-8092-BA46-ADC8-8018B52FAF1B}"/>
              </a:ext>
            </a:extLst>
          </p:cNvPr>
          <p:cNvSpPr txBox="1"/>
          <p:nvPr/>
        </p:nvSpPr>
        <p:spPr>
          <a:xfrm>
            <a:off x="4037900" y="5018713"/>
            <a:ext cx="2723740" cy="646331"/>
          </a:xfrm>
          <a:prstGeom prst="rect">
            <a:avLst/>
          </a:prstGeom>
          <a:noFill/>
        </p:spPr>
        <p:txBody>
          <a:bodyPr wrap="square" rtlCol="0">
            <a:spAutoFit/>
          </a:bodyPr>
          <a:lstStyle/>
          <a:p>
            <a:pPr algn="ctr"/>
            <a:r>
              <a:rPr lang="en-US" dirty="0"/>
              <a:t>Include a business side tweeter</a:t>
            </a:r>
          </a:p>
        </p:txBody>
      </p:sp>
      <p:sp>
        <p:nvSpPr>
          <p:cNvPr id="17" name="TextBox 16">
            <a:extLst>
              <a:ext uri="{FF2B5EF4-FFF2-40B4-BE49-F238E27FC236}">
                <a16:creationId xmlns:a16="http://schemas.microsoft.com/office/drawing/2014/main" id="{59063625-C2BD-2941-ACDD-60CC8DF027C4}"/>
              </a:ext>
            </a:extLst>
          </p:cNvPr>
          <p:cNvSpPr txBox="1"/>
          <p:nvPr/>
        </p:nvSpPr>
        <p:spPr>
          <a:xfrm>
            <a:off x="8236028" y="5018713"/>
            <a:ext cx="3586734" cy="923330"/>
          </a:xfrm>
          <a:prstGeom prst="rect">
            <a:avLst/>
          </a:prstGeom>
          <a:noFill/>
        </p:spPr>
        <p:txBody>
          <a:bodyPr wrap="square" rtlCol="0">
            <a:spAutoFit/>
          </a:bodyPr>
          <a:lstStyle/>
          <a:p>
            <a:pPr algn="ctr"/>
            <a:r>
              <a:rPr lang="en-US" dirty="0"/>
              <a:t>Instead of classifying as business and personal classify as 3 types of losses and gains</a:t>
            </a:r>
          </a:p>
        </p:txBody>
      </p:sp>
      <p:pic>
        <p:nvPicPr>
          <p:cNvPr id="19" name="Picture 18" descr="A picture containing building, bus, street, large&#10;&#10;Description automatically generated">
            <a:extLst>
              <a:ext uri="{FF2B5EF4-FFF2-40B4-BE49-F238E27FC236}">
                <a16:creationId xmlns:a16="http://schemas.microsoft.com/office/drawing/2014/main" id="{39E2C3A6-B4BF-074A-B4C4-FA29C4AA6DD1}"/>
              </a:ext>
            </a:extLst>
          </p:cNvPr>
          <p:cNvPicPr>
            <a:picLocks noChangeAspect="1"/>
          </p:cNvPicPr>
          <p:nvPr/>
        </p:nvPicPr>
        <p:blipFill>
          <a:blip r:embed="rId5"/>
          <a:stretch>
            <a:fillRect/>
          </a:stretch>
        </p:blipFill>
        <p:spPr>
          <a:xfrm>
            <a:off x="3479367" y="1725452"/>
            <a:ext cx="4400550" cy="2705100"/>
          </a:xfrm>
          <a:prstGeom prst="rect">
            <a:avLst/>
          </a:prstGeom>
        </p:spPr>
      </p:pic>
    </p:spTree>
    <p:extLst>
      <p:ext uri="{BB962C8B-B14F-4D97-AF65-F5344CB8AC3E}">
        <p14:creationId xmlns:p14="http://schemas.microsoft.com/office/powerpoint/2010/main" val="170770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933A-67D2-4D4F-8FCD-C08A0D9FCF51}"/>
              </a:ext>
            </a:extLst>
          </p:cNvPr>
          <p:cNvSpPr>
            <a:spLocks noGrp="1"/>
          </p:cNvSpPr>
          <p:nvPr>
            <p:ph type="title"/>
          </p:nvPr>
        </p:nvSpPr>
        <p:spPr>
          <a:xfrm>
            <a:off x="639053" y="61400"/>
            <a:ext cx="10515600" cy="1325563"/>
          </a:xfrm>
        </p:spPr>
        <p:txBody>
          <a:bodyPr/>
          <a:lstStyle/>
          <a:p>
            <a:r>
              <a:rPr lang="en-US" dirty="0">
                <a:solidFill>
                  <a:srgbClr val="FF0000"/>
                </a:solidFill>
              </a:rPr>
              <a:t>Elon’</a:t>
            </a:r>
            <a:r>
              <a:rPr lang="en-US" dirty="0"/>
              <a:t>s Twee</a:t>
            </a:r>
            <a:r>
              <a:rPr lang="en-US" dirty="0">
                <a:solidFill>
                  <a:schemeClr val="tx1">
                    <a:lumMod val="65000"/>
                    <a:lumOff val="35000"/>
                  </a:schemeClr>
                </a:solidFill>
              </a:rPr>
              <a:t>ts</a:t>
            </a:r>
          </a:p>
        </p:txBody>
      </p:sp>
      <p:sp>
        <p:nvSpPr>
          <p:cNvPr id="3" name="Content Placeholder 2">
            <a:extLst>
              <a:ext uri="{FF2B5EF4-FFF2-40B4-BE49-F238E27FC236}">
                <a16:creationId xmlns:a16="http://schemas.microsoft.com/office/drawing/2014/main" id="{3FDD998A-BAAE-8249-93A1-5296E803D773}"/>
              </a:ext>
            </a:extLst>
          </p:cNvPr>
          <p:cNvSpPr>
            <a:spLocks noGrp="1"/>
          </p:cNvSpPr>
          <p:nvPr>
            <p:ph idx="1"/>
          </p:nvPr>
        </p:nvSpPr>
        <p:spPr>
          <a:xfrm>
            <a:off x="0" y="1158080"/>
            <a:ext cx="10515600" cy="4351338"/>
          </a:xfrm>
        </p:spPr>
        <p:txBody>
          <a:bodyPr/>
          <a:lstStyle/>
          <a:p>
            <a:r>
              <a:rPr lang="en-US" dirty="0"/>
              <a:t>Hypothesis</a:t>
            </a:r>
          </a:p>
        </p:txBody>
      </p:sp>
      <p:pic>
        <p:nvPicPr>
          <p:cNvPr id="5" name="Picture 4" descr="A flat screen tv sitting on top of a television&#10;&#10;Description automatically generated">
            <a:extLst>
              <a:ext uri="{FF2B5EF4-FFF2-40B4-BE49-F238E27FC236}">
                <a16:creationId xmlns:a16="http://schemas.microsoft.com/office/drawing/2014/main" id="{7E6776B4-4F43-ED4C-A399-D1534EE18533}"/>
              </a:ext>
            </a:extLst>
          </p:cNvPr>
          <p:cNvPicPr>
            <a:picLocks noChangeAspect="1"/>
          </p:cNvPicPr>
          <p:nvPr/>
        </p:nvPicPr>
        <p:blipFill>
          <a:blip r:embed="rId2"/>
          <a:stretch>
            <a:fillRect/>
          </a:stretch>
        </p:blipFill>
        <p:spPr>
          <a:xfrm rot="21337561">
            <a:off x="5545667" y="724182"/>
            <a:ext cx="6063777" cy="3518921"/>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7AFFD82-6A51-4148-86F1-7DB89DB69E45}"/>
              </a:ext>
            </a:extLst>
          </p:cNvPr>
          <p:cNvPicPr>
            <a:picLocks noChangeAspect="1"/>
          </p:cNvPicPr>
          <p:nvPr/>
        </p:nvPicPr>
        <p:blipFill>
          <a:blip r:embed="rId3"/>
          <a:stretch>
            <a:fillRect/>
          </a:stretch>
        </p:blipFill>
        <p:spPr>
          <a:xfrm>
            <a:off x="0" y="1558739"/>
            <a:ext cx="4906614" cy="374052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6F41C5E-2890-1B42-A2C3-020B91B78B5E}"/>
              </a:ext>
            </a:extLst>
          </p:cNvPr>
          <p:cNvPicPr>
            <a:picLocks noChangeAspect="1"/>
          </p:cNvPicPr>
          <p:nvPr/>
        </p:nvPicPr>
        <p:blipFill>
          <a:blip r:embed="rId4"/>
          <a:stretch>
            <a:fillRect/>
          </a:stretch>
        </p:blipFill>
        <p:spPr>
          <a:xfrm>
            <a:off x="3185491" y="5177613"/>
            <a:ext cx="7649636" cy="1912409"/>
          </a:xfrm>
          <a:prstGeom prst="rect">
            <a:avLst/>
          </a:prstGeom>
        </p:spPr>
      </p:pic>
    </p:spTree>
    <p:extLst>
      <p:ext uri="{BB962C8B-B14F-4D97-AF65-F5344CB8AC3E}">
        <p14:creationId xmlns:p14="http://schemas.microsoft.com/office/powerpoint/2010/main" val="925789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0325-2814-3240-B155-51F6D54922DD}"/>
              </a:ext>
            </a:extLst>
          </p:cNvPr>
          <p:cNvSpPr>
            <a:spLocks noGrp="1"/>
          </p:cNvSpPr>
          <p:nvPr>
            <p:ph type="title"/>
          </p:nvPr>
        </p:nvSpPr>
        <p:spPr>
          <a:xfrm>
            <a:off x="728472" y="78715"/>
            <a:ext cx="10515600" cy="1325563"/>
          </a:xfrm>
        </p:spPr>
        <p:txBody>
          <a:bodyPr/>
          <a:lstStyle/>
          <a:p>
            <a:r>
              <a:rPr lang="en-US" dirty="0">
                <a:solidFill>
                  <a:srgbClr val="FF0000"/>
                </a:solidFill>
              </a:rPr>
              <a:t>Data Wrang</a:t>
            </a:r>
            <a:r>
              <a:rPr lang="en-US" dirty="0"/>
              <a:t>ling</a:t>
            </a:r>
            <a:r>
              <a:rPr lang="en-US" dirty="0">
                <a:solidFill>
                  <a:srgbClr val="FF0000"/>
                </a:solidFill>
              </a:rPr>
              <a:t> </a:t>
            </a:r>
            <a:r>
              <a:rPr lang="en-US" dirty="0"/>
              <a:t>and </a:t>
            </a:r>
            <a:r>
              <a:rPr lang="en-US" dirty="0">
                <a:solidFill>
                  <a:schemeClr val="tx1">
                    <a:lumMod val="65000"/>
                    <a:lumOff val="35000"/>
                  </a:schemeClr>
                </a:solidFill>
              </a:rPr>
              <a:t>Cleaning</a:t>
            </a:r>
          </a:p>
        </p:txBody>
      </p:sp>
      <p:sp>
        <p:nvSpPr>
          <p:cNvPr id="3" name="Content Placeholder 2">
            <a:extLst>
              <a:ext uri="{FF2B5EF4-FFF2-40B4-BE49-F238E27FC236}">
                <a16:creationId xmlns:a16="http://schemas.microsoft.com/office/drawing/2014/main" id="{CD059FE0-D652-B246-87F0-AF551D6EAB33}"/>
              </a:ext>
            </a:extLst>
          </p:cNvPr>
          <p:cNvSpPr>
            <a:spLocks noGrp="1"/>
          </p:cNvSpPr>
          <p:nvPr>
            <p:ph idx="1"/>
          </p:nvPr>
        </p:nvSpPr>
        <p:spPr>
          <a:xfrm>
            <a:off x="139001" y="1073097"/>
            <a:ext cx="9988169" cy="3810107"/>
          </a:xfrm>
        </p:spPr>
        <p:txBody>
          <a:bodyPr>
            <a:normAutofit/>
          </a:bodyPr>
          <a:lstStyle/>
          <a:p>
            <a:r>
              <a:rPr lang="en-US" sz="1800" dirty="0"/>
              <a:t>GetOldTweets3</a:t>
            </a:r>
          </a:p>
          <a:p>
            <a:pPr lvl="1"/>
            <a:r>
              <a:rPr lang="en-US" sz="1800" dirty="0"/>
              <a:t>Collected Old Tweets from Elon’s first Tweet Jun 4</a:t>
            </a:r>
            <a:r>
              <a:rPr lang="en-US" sz="1800" baseline="30000" dirty="0"/>
              <a:t>th</a:t>
            </a:r>
            <a:r>
              <a:rPr lang="en-US" sz="1800" dirty="0"/>
              <a:t> , 2010 till July 31, 2020. </a:t>
            </a:r>
          </a:p>
          <a:p>
            <a:r>
              <a:rPr lang="en-US" sz="1800" dirty="0"/>
              <a:t>Pandas </a:t>
            </a:r>
            <a:r>
              <a:rPr lang="en-US" sz="1800" dirty="0" err="1"/>
              <a:t>datareader</a:t>
            </a:r>
            <a:r>
              <a:rPr lang="en-US" sz="1800" dirty="0"/>
              <a:t> </a:t>
            </a:r>
          </a:p>
          <a:p>
            <a:pPr lvl="1"/>
            <a:r>
              <a:rPr lang="en-US" sz="1800" dirty="0"/>
              <a:t>Financial Data collected through yahoo finance API</a:t>
            </a:r>
          </a:p>
          <a:p>
            <a:r>
              <a:rPr lang="en-US" sz="1800" dirty="0"/>
              <a:t>Text Wrangling</a:t>
            </a:r>
          </a:p>
          <a:p>
            <a:pPr lvl="1"/>
            <a:r>
              <a:rPr lang="en-US" sz="1400" dirty="0"/>
              <a:t>Used Regex for Key Business Words then reviewed over manually</a:t>
            </a:r>
          </a:p>
          <a:p>
            <a:pPr lvl="1"/>
            <a:r>
              <a:rPr lang="en-US" sz="1400" dirty="0"/>
              <a:t>Then Applied Sentiment labeling with NLTK </a:t>
            </a:r>
            <a:r>
              <a:rPr lang="en-US" sz="1400" dirty="0" err="1"/>
              <a:t>vader</a:t>
            </a:r>
            <a:r>
              <a:rPr lang="en-US" sz="1400" dirty="0"/>
              <a:t>.  </a:t>
            </a:r>
          </a:p>
          <a:p>
            <a:r>
              <a:rPr lang="en-US" sz="1800" dirty="0"/>
              <a:t>Numeric Wrangling</a:t>
            </a:r>
          </a:p>
          <a:p>
            <a:pPr lvl="1"/>
            <a:r>
              <a:rPr lang="en-US" sz="1400" dirty="0"/>
              <a:t>Loaded in Financial data from June 29</a:t>
            </a:r>
            <a:r>
              <a:rPr lang="en-US" sz="1400" baseline="30000" dirty="0"/>
              <a:t>th </a:t>
            </a:r>
            <a:r>
              <a:rPr lang="en-US" sz="1400" dirty="0"/>
              <a:t>, 2010 to July 31, 2020.  </a:t>
            </a:r>
          </a:p>
          <a:p>
            <a:r>
              <a:rPr lang="en-US" sz="1800" dirty="0"/>
              <a:t>Combining Text with Numeric</a:t>
            </a:r>
          </a:p>
          <a:p>
            <a:pPr lvl="1"/>
            <a:r>
              <a:rPr lang="en-US" sz="1400" dirty="0"/>
              <a:t>Combined on Date and decided to go from 2011-12-1 to 2020-7-31 since before that time Elon didn’t tweet. </a:t>
            </a:r>
          </a:p>
        </p:txBody>
      </p:sp>
      <p:pic>
        <p:nvPicPr>
          <p:cNvPr id="5" name="Picture 4" descr="A close up of a sign&#10;&#10;Description automatically generated">
            <a:extLst>
              <a:ext uri="{FF2B5EF4-FFF2-40B4-BE49-F238E27FC236}">
                <a16:creationId xmlns:a16="http://schemas.microsoft.com/office/drawing/2014/main" id="{FEBB540C-EE9C-0346-8243-56C6C3894EB1}"/>
              </a:ext>
            </a:extLst>
          </p:cNvPr>
          <p:cNvPicPr>
            <a:picLocks noChangeAspect="1"/>
          </p:cNvPicPr>
          <p:nvPr/>
        </p:nvPicPr>
        <p:blipFill>
          <a:blip r:embed="rId2"/>
          <a:stretch>
            <a:fillRect/>
          </a:stretch>
        </p:blipFill>
        <p:spPr>
          <a:xfrm>
            <a:off x="9312830" y="602382"/>
            <a:ext cx="1544997" cy="1557357"/>
          </a:xfrm>
          <a:prstGeom prst="rect">
            <a:avLst/>
          </a:prstGeom>
        </p:spPr>
      </p:pic>
      <p:pic>
        <p:nvPicPr>
          <p:cNvPr id="7" name="Picture 6" descr="A picture containing meter&#10;&#10;Description automatically generated">
            <a:extLst>
              <a:ext uri="{FF2B5EF4-FFF2-40B4-BE49-F238E27FC236}">
                <a16:creationId xmlns:a16="http://schemas.microsoft.com/office/drawing/2014/main" id="{342EBBBC-1773-DE41-8CF3-03D1DF573A4F}"/>
              </a:ext>
            </a:extLst>
          </p:cNvPr>
          <p:cNvPicPr>
            <a:picLocks noChangeAspect="1"/>
          </p:cNvPicPr>
          <p:nvPr/>
        </p:nvPicPr>
        <p:blipFill>
          <a:blip r:embed="rId3"/>
          <a:stretch>
            <a:fillRect/>
          </a:stretch>
        </p:blipFill>
        <p:spPr>
          <a:xfrm>
            <a:off x="6096000" y="2398660"/>
            <a:ext cx="6478524" cy="1329408"/>
          </a:xfrm>
          <a:prstGeom prst="rect">
            <a:avLst/>
          </a:prstGeom>
        </p:spPr>
      </p:pic>
      <p:pic>
        <p:nvPicPr>
          <p:cNvPr id="9" name="Picture 8" descr="A picture containing road, cellphone, phone, silver&#10;&#10;Description automatically generated">
            <a:extLst>
              <a:ext uri="{FF2B5EF4-FFF2-40B4-BE49-F238E27FC236}">
                <a16:creationId xmlns:a16="http://schemas.microsoft.com/office/drawing/2014/main" id="{28A58811-D09A-2E4F-BB0D-BFD9E968A8BE}"/>
              </a:ext>
            </a:extLst>
          </p:cNvPr>
          <p:cNvPicPr>
            <a:picLocks noChangeAspect="1"/>
          </p:cNvPicPr>
          <p:nvPr/>
        </p:nvPicPr>
        <p:blipFill>
          <a:blip r:embed="rId4"/>
          <a:stretch>
            <a:fillRect/>
          </a:stretch>
        </p:blipFill>
        <p:spPr>
          <a:xfrm>
            <a:off x="182483" y="4549562"/>
            <a:ext cx="10675344" cy="2186517"/>
          </a:xfrm>
          <a:prstGeom prst="rect">
            <a:avLst/>
          </a:prstGeom>
        </p:spPr>
      </p:pic>
      <p:pic>
        <p:nvPicPr>
          <p:cNvPr id="11" name="Picture 10" descr="A picture containing tree&#10;&#10;Description automatically generated">
            <a:extLst>
              <a:ext uri="{FF2B5EF4-FFF2-40B4-BE49-F238E27FC236}">
                <a16:creationId xmlns:a16="http://schemas.microsoft.com/office/drawing/2014/main" id="{BCB0C611-A3A5-CF4F-A97F-8B76F2CD39F6}"/>
              </a:ext>
            </a:extLst>
          </p:cNvPr>
          <p:cNvPicPr>
            <a:picLocks noChangeAspect="1"/>
          </p:cNvPicPr>
          <p:nvPr/>
        </p:nvPicPr>
        <p:blipFill>
          <a:blip r:embed="rId5"/>
          <a:stretch>
            <a:fillRect/>
          </a:stretch>
        </p:blipFill>
        <p:spPr>
          <a:xfrm>
            <a:off x="8607182" y="-237747"/>
            <a:ext cx="1522565" cy="1522565"/>
          </a:xfrm>
          <a:prstGeom prst="rect">
            <a:avLst/>
          </a:prstGeom>
        </p:spPr>
      </p:pic>
    </p:spTree>
    <p:extLst>
      <p:ext uri="{BB962C8B-B14F-4D97-AF65-F5344CB8AC3E}">
        <p14:creationId xmlns:p14="http://schemas.microsoft.com/office/powerpoint/2010/main" val="3727142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442C-D3A6-CC4A-9863-EA007D0C1727}"/>
              </a:ext>
            </a:extLst>
          </p:cNvPr>
          <p:cNvSpPr>
            <a:spLocks noGrp="1"/>
          </p:cNvSpPr>
          <p:nvPr>
            <p:ph type="title"/>
          </p:nvPr>
        </p:nvSpPr>
        <p:spPr>
          <a:xfrm>
            <a:off x="646886" y="365125"/>
            <a:ext cx="10515600" cy="1325563"/>
          </a:xfrm>
        </p:spPr>
        <p:txBody>
          <a:bodyPr/>
          <a:lstStyle/>
          <a:p>
            <a:r>
              <a:rPr lang="en-US" dirty="0">
                <a:solidFill>
                  <a:srgbClr val="FF0000"/>
                </a:solidFill>
              </a:rPr>
              <a:t>Classi</a:t>
            </a:r>
            <a:r>
              <a:rPr lang="en-US" dirty="0"/>
              <a:t>cal Classif</a:t>
            </a:r>
            <a:r>
              <a:rPr lang="en-US" dirty="0">
                <a:solidFill>
                  <a:schemeClr val="tx1">
                    <a:lumMod val="65000"/>
                    <a:lumOff val="35000"/>
                  </a:schemeClr>
                </a:solidFill>
              </a:rPr>
              <a:t>ication</a:t>
            </a:r>
            <a:br>
              <a:rPr lang="en-US" dirty="0"/>
            </a:br>
            <a:endParaRPr lang="en-US" dirty="0"/>
          </a:p>
        </p:txBody>
      </p:sp>
      <p:pic>
        <p:nvPicPr>
          <p:cNvPr id="5" name="Picture 4" descr="A screenshot of a cell phone&#10;&#10;Description automatically generated">
            <a:extLst>
              <a:ext uri="{FF2B5EF4-FFF2-40B4-BE49-F238E27FC236}">
                <a16:creationId xmlns:a16="http://schemas.microsoft.com/office/drawing/2014/main" id="{1704A7FA-E3EE-8F4C-AA69-14A84F9BE749}"/>
              </a:ext>
            </a:extLst>
          </p:cNvPr>
          <p:cNvPicPr>
            <a:picLocks noChangeAspect="1"/>
          </p:cNvPicPr>
          <p:nvPr/>
        </p:nvPicPr>
        <p:blipFill>
          <a:blip r:embed="rId2"/>
          <a:stretch>
            <a:fillRect/>
          </a:stretch>
        </p:blipFill>
        <p:spPr>
          <a:xfrm>
            <a:off x="6368490" y="476511"/>
            <a:ext cx="4793996" cy="374232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B856664-1165-C043-B67E-284E2F91951E}"/>
              </a:ext>
            </a:extLst>
          </p:cNvPr>
          <p:cNvPicPr>
            <a:picLocks noChangeAspect="1"/>
          </p:cNvPicPr>
          <p:nvPr/>
        </p:nvPicPr>
        <p:blipFill>
          <a:blip r:embed="rId3"/>
          <a:stretch>
            <a:fillRect/>
          </a:stretch>
        </p:blipFill>
        <p:spPr>
          <a:xfrm>
            <a:off x="227843" y="1690688"/>
            <a:ext cx="5949333" cy="374232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A64B5B3-2B1B-C844-9E9D-99F065568146}"/>
              </a:ext>
            </a:extLst>
          </p:cNvPr>
          <p:cNvPicPr>
            <a:picLocks noChangeAspect="1"/>
          </p:cNvPicPr>
          <p:nvPr/>
        </p:nvPicPr>
        <p:blipFill>
          <a:blip r:embed="rId4"/>
          <a:stretch>
            <a:fillRect/>
          </a:stretch>
        </p:blipFill>
        <p:spPr>
          <a:xfrm>
            <a:off x="5259780" y="4897549"/>
            <a:ext cx="5902706" cy="1595326"/>
          </a:xfrm>
          <a:prstGeom prst="rect">
            <a:avLst/>
          </a:prstGeom>
        </p:spPr>
      </p:pic>
      <p:sp>
        <p:nvSpPr>
          <p:cNvPr id="10" name="TextBox 9">
            <a:extLst>
              <a:ext uri="{FF2B5EF4-FFF2-40B4-BE49-F238E27FC236}">
                <a16:creationId xmlns:a16="http://schemas.microsoft.com/office/drawing/2014/main" id="{64D0F31A-8597-8D4B-9938-9B5C2DAE36B3}"/>
              </a:ext>
            </a:extLst>
          </p:cNvPr>
          <p:cNvSpPr txBox="1"/>
          <p:nvPr/>
        </p:nvSpPr>
        <p:spPr>
          <a:xfrm>
            <a:off x="316992" y="1133856"/>
            <a:ext cx="2145792" cy="369332"/>
          </a:xfrm>
          <a:prstGeom prst="rect">
            <a:avLst/>
          </a:prstGeom>
          <a:solidFill>
            <a:srgbClr val="FF0000"/>
          </a:solidFill>
        </p:spPr>
        <p:txBody>
          <a:bodyPr wrap="square" rtlCol="0">
            <a:spAutoFit/>
          </a:bodyPr>
          <a:lstStyle/>
          <a:p>
            <a:r>
              <a:rPr lang="en-US" dirty="0"/>
              <a:t>Text</a:t>
            </a:r>
            <a:r>
              <a:rPr lang="en-US" dirty="0">
                <a:solidFill>
                  <a:schemeClr val="tx1">
                    <a:lumMod val="75000"/>
                    <a:lumOff val="25000"/>
                  </a:schemeClr>
                </a:solidFill>
              </a:rPr>
              <a:t> Preprocessing</a:t>
            </a:r>
          </a:p>
        </p:txBody>
      </p:sp>
      <p:sp>
        <p:nvSpPr>
          <p:cNvPr id="11" name="TextBox 10">
            <a:extLst>
              <a:ext uri="{FF2B5EF4-FFF2-40B4-BE49-F238E27FC236}">
                <a16:creationId xmlns:a16="http://schemas.microsoft.com/office/drawing/2014/main" id="{6A130D65-0F73-7D4A-98D7-C1DFD2FC6B16}"/>
              </a:ext>
            </a:extLst>
          </p:cNvPr>
          <p:cNvSpPr txBox="1"/>
          <p:nvPr/>
        </p:nvSpPr>
        <p:spPr>
          <a:xfrm>
            <a:off x="6368490" y="125467"/>
            <a:ext cx="1946454" cy="369332"/>
          </a:xfrm>
          <a:prstGeom prst="rect">
            <a:avLst/>
          </a:prstGeom>
          <a:solidFill>
            <a:srgbClr val="FF0000"/>
          </a:solidFill>
        </p:spPr>
        <p:txBody>
          <a:bodyPr wrap="square" rtlCol="0">
            <a:spAutoFit/>
          </a:bodyPr>
          <a:lstStyle/>
          <a:p>
            <a:r>
              <a:rPr lang="en-US" dirty="0"/>
              <a:t>Classical</a:t>
            </a:r>
            <a:r>
              <a:rPr lang="en-US" dirty="0">
                <a:solidFill>
                  <a:schemeClr val="tx1">
                    <a:lumMod val="75000"/>
                    <a:lumOff val="25000"/>
                  </a:schemeClr>
                </a:solidFill>
              </a:rPr>
              <a:t> Methods</a:t>
            </a:r>
          </a:p>
        </p:txBody>
      </p:sp>
      <p:sp>
        <p:nvSpPr>
          <p:cNvPr id="12" name="TextBox 11">
            <a:extLst>
              <a:ext uri="{FF2B5EF4-FFF2-40B4-BE49-F238E27FC236}">
                <a16:creationId xmlns:a16="http://schemas.microsoft.com/office/drawing/2014/main" id="{1EF67751-BCCA-4D4D-B438-ACDB16A87C1C}"/>
              </a:ext>
            </a:extLst>
          </p:cNvPr>
          <p:cNvSpPr txBox="1"/>
          <p:nvPr/>
        </p:nvSpPr>
        <p:spPr>
          <a:xfrm>
            <a:off x="5295594" y="4528217"/>
            <a:ext cx="2556054" cy="369332"/>
          </a:xfrm>
          <a:prstGeom prst="rect">
            <a:avLst/>
          </a:prstGeom>
          <a:solidFill>
            <a:srgbClr val="FF0000"/>
          </a:solidFill>
        </p:spPr>
        <p:txBody>
          <a:bodyPr wrap="square" rtlCol="0">
            <a:spAutoFit/>
          </a:bodyPr>
          <a:lstStyle/>
          <a:p>
            <a:r>
              <a:rPr lang="en-US" dirty="0"/>
              <a:t>Hyperparameter</a:t>
            </a:r>
            <a:r>
              <a:rPr lang="en-US" dirty="0">
                <a:solidFill>
                  <a:schemeClr val="tx1">
                    <a:lumMod val="75000"/>
                    <a:lumOff val="25000"/>
                  </a:schemeClr>
                </a:solidFill>
              </a:rPr>
              <a:t> Tuning</a:t>
            </a:r>
          </a:p>
        </p:txBody>
      </p:sp>
    </p:spTree>
    <p:extLst>
      <p:ext uri="{BB962C8B-B14F-4D97-AF65-F5344CB8AC3E}">
        <p14:creationId xmlns:p14="http://schemas.microsoft.com/office/powerpoint/2010/main" val="6164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F32C-3806-F546-9F3D-CCB959F43A6A}"/>
              </a:ext>
            </a:extLst>
          </p:cNvPr>
          <p:cNvSpPr>
            <a:spLocks noGrp="1"/>
          </p:cNvSpPr>
          <p:nvPr>
            <p:ph type="title"/>
          </p:nvPr>
        </p:nvSpPr>
        <p:spPr>
          <a:xfrm>
            <a:off x="679704" y="353927"/>
            <a:ext cx="11183112" cy="1325563"/>
          </a:xfrm>
        </p:spPr>
        <p:txBody>
          <a:bodyPr/>
          <a:lstStyle/>
          <a:p>
            <a:r>
              <a:rPr lang="en-US" dirty="0">
                <a:solidFill>
                  <a:srgbClr val="FF0000"/>
                </a:solidFill>
              </a:rPr>
              <a:t>Bidirectional enc</a:t>
            </a:r>
            <a:r>
              <a:rPr lang="en-US" dirty="0">
                <a:solidFill>
                  <a:schemeClr val="tx1">
                    <a:lumMod val="65000"/>
                    <a:lumOff val="35000"/>
                  </a:schemeClr>
                </a:solidFill>
              </a:rPr>
              <a:t>oder representations </a:t>
            </a:r>
            <a:r>
              <a:rPr lang="en-US" dirty="0">
                <a:solidFill>
                  <a:srgbClr val="FF0000"/>
                </a:solidFill>
              </a:rPr>
              <a:t>from </a:t>
            </a:r>
            <a:r>
              <a:rPr lang="en-US" dirty="0"/>
              <a:t>transformers</a:t>
            </a:r>
          </a:p>
        </p:txBody>
      </p:sp>
      <p:pic>
        <p:nvPicPr>
          <p:cNvPr id="9" name="Picture 8" descr="A screenshot of a cell phone&#10;&#10;Description automatically generated">
            <a:extLst>
              <a:ext uri="{FF2B5EF4-FFF2-40B4-BE49-F238E27FC236}">
                <a16:creationId xmlns:a16="http://schemas.microsoft.com/office/drawing/2014/main" id="{2B4141FB-F394-ED47-A7A4-15DD0845AF23}"/>
              </a:ext>
            </a:extLst>
          </p:cNvPr>
          <p:cNvPicPr>
            <a:picLocks noChangeAspect="1"/>
          </p:cNvPicPr>
          <p:nvPr/>
        </p:nvPicPr>
        <p:blipFill>
          <a:blip r:embed="rId3"/>
          <a:stretch>
            <a:fillRect/>
          </a:stretch>
        </p:blipFill>
        <p:spPr>
          <a:xfrm>
            <a:off x="0" y="1876310"/>
            <a:ext cx="3440429" cy="4443889"/>
          </a:xfrm>
          <a:prstGeom prst="rect">
            <a:avLst/>
          </a:prstGeom>
        </p:spPr>
      </p:pic>
      <p:grpSp>
        <p:nvGrpSpPr>
          <p:cNvPr id="29" name="Group 28">
            <a:extLst>
              <a:ext uri="{FF2B5EF4-FFF2-40B4-BE49-F238E27FC236}">
                <a16:creationId xmlns:a16="http://schemas.microsoft.com/office/drawing/2014/main" id="{324B8968-8AD6-E34A-9560-0634F1225485}"/>
              </a:ext>
            </a:extLst>
          </p:cNvPr>
          <p:cNvGrpSpPr/>
          <p:nvPr/>
        </p:nvGrpSpPr>
        <p:grpSpPr>
          <a:xfrm>
            <a:off x="3523189" y="2014464"/>
            <a:ext cx="2619929" cy="4695924"/>
            <a:chOff x="1478887" y="2113842"/>
            <a:chExt cx="2828532" cy="4883932"/>
          </a:xfrm>
        </p:grpSpPr>
        <p:pic>
          <p:nvPicPr>
            <p:cNvPr id="16" name="Picture 15" descr="A picture containing bear, doll, looking, toy&#10;&#10;Description automatically generated">
              <a:extLst>
                <a:ext uri="{FF2B5EF4-FFF2-40B4-BE49-F238E27FC236}">
                  <a16:creationId xmlns:a16="http://schemas.microsoft.com/office/drawing/2014/main" id="{F10F76FE-7092-6A41-B6A1-512958BE2B01}"/>
                </a:ext>
              </a:extLst>
            </p:cNvPr>
            <p:cNvPicPr>
              <a:picLocks noChangeAspect="1"/>
            </p:cNvPicPr>
            <p:nvPr/>
          </p:nvPicPr>
          <p:blipFill>
            <a:blip r:embed="rId4"/>
            <a:stretch>
              <a:fillRect/>
            </a:stretch>
          </p:blipFill>
          <p:spPr>
            <a:xfrm>
              <a:off x="1478887" y="2113842"/>
              <a:ext cx="2828532" cy="4883932"/>
            </a:xfrm>
            <a:prstGeom prst="rect">
              <a:avLst/>
            </a:prstGeom>
          </p:spPr>
        </p:pic>
        <p:sp>
          <p:nvSpPr>
            <p:cNvPr id="17" name="Rectangle 16">
              <a:extLst>
                <a:ext uri="{FF2B5EF4-FFF2-40B4-BE49-F238E27FC236}">
                  <a16:creationId xmlns:a16="http://schemas.microsoft.com/office/drawing/2014/main" id="{81EB40F5-F3AF-9F4C-A89C-6BDDD8B5D900}"/>
                </a:ext>
              </a:extLst>
            </p:cNvPr>
            <p:cNvSpPr/>
            <p:nvPr/>
          </p:nvSpPr>
          <p:spPr>
            <a:xfrm>
              <a:off x="2149441" y="5144334"/>
              <a:ext cx="1487424" cy="62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18" name="Rectangle 17">
              <a:extLst>
                <a:ext uri="{FF2B5EF4-FFF2-40B4-BE49-F238E27FC236}">
                  <a16:creationId xmlns:a16="http://schemas.microsoft.com/office/drawing/2014/main" id="{994B4A02-2C9C-604E-9492-CD52F2E45D8F}"/>
                </a:ext>
              </a:extLst>
            </p:cNvPr>
            <p:cNvSpPr/>
            <p:nvPr/>
          </p:nvSpPr>
          <p:spPr>
            <a:xfrm>
              <a:off x="2149441" y="5882429"/>
              <a:ext cx="1487424" cy="62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20" name="Rectangle 19">
              <a:extLst>
                <a:ext uri="{FF2B5EF4-FFF2-40B4-BE49-F238E27FC236}">
                  <a16:creationId xmlns:a16="http://schemas.microsoft.com/office/drawing/2014/main" id="{C92221E2-E257-1C4F-8AFA-D886EDE24EBE}"/>
                </a:ext>
              </a:extLst>
            </p:cNvPr>
            <p:cNvSpPr/>
            <p:nvPr/>
          </p:nvSpPr>
          <p:spPr>
            <a:xfrm>
              <a:off x="2171559" y="2961041"/>
              <a:ext cx="1487424" cy="62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21" name="Rectangle 20">
              <a:extLst>
                <a:ext uri="{FF2B5EF4-FFF2-40B4-BE49-F238E27FC236}">
                  <a16:creationId xmlns:a16="http://schemas.microsoft.com/office/drawing/2014/main" id="{3EEF6023-8AC3-8648-87DA-0D6FCF2008D3}"/>
                </a:ext>
              </a:extLst>
            </p:cNvPr>
            <p:cNvSpPr/>
            <p:nvPr/>
          </p:nvSpPr>
          <p:spPr>
            <a:xfrm>
              <a:off x="2171559" y="3720177"/>
              <a:ext cx="1487424" cy="62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Rectangle 21">
              <a:extLst>
                <a:ext uri="{FF2B5EF4-FFF2-40B4-BE49-F238E27FC236}">
                  <a16:creationId xmlns:a16="http://schemas.microsoft.com/office/drawing/2014/main" id="{2461A980-C453-AF48-8292-14DF2892E782}"/>
                </a:ext>
              </a:extLst>
            </p:cNvPr>
            <p:cNvSpPr/>
            <p:nvPr/>
          </p:nvSpPr>
          <p:spPr>
            <a:xfrm>
              <a:off x="2171559" y="4458272"/>
              <a:ext cx="1487424" cy="62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23" name="TextBox 22">
              <a:extLst>
                <a:ext uri="{FF2B5EF4-FFF2-40B4-BE49-F238E27FC236}">
                  <a16:creationId xmlns:a16="http://schemas.microsoft.com/office/drawing/2014/main" id="{70BD85D2-66FA-BB45-9815-1510293B445F}"/>
                </a:ext>
              </a:extLst>
            </p:cNvPr>
            <p:cNvSpPr txBox="1"/>
            <p:nvPr/>
          </p:nvSpPr>
          <p:spPr>
            <a:xfrm>
              <a:off x="1587479" y="3112783"/>
              <a:ext cx="475488" cy="369332"/>
            </a:xfrm>
            <a:prstGeom prst="rect">
              <a:avLst/>
            </a:prstGeom>
            <a:noFill/>
          </p:spPr>
          <p:txBody>
            <a:bodyPr wrap="square" rtlCol="0">
              <a:spAutoFit/>
            </a:bodyPr>
            <a:lstStyle/>
            <a:p>
              <a:r>
                <a:rPr lang="en-US" dirty="0"/>
                <a:t>12</a:t>
              </a:r>
            </a:p>
          </p:txBody>
        </p:sp>
        <p:sp>
          <p:nvSpPr>
            <p:cNvPr id="25" name="TextBox 24">
              <a:extLst>
                <a:ext uri="{FF2B5EF4-FFF2-40B4-BE49-F238E27FC236}">
                  <a16:creationId xmlns:a16="http://schemas.microsoft.com/office/drawing/2014/main" id="{5577FA1C-9CCF-F242-89D0-1DC661433879}"/>
                </a:ext>
              </a:extLst>
            </p:cNvPr>
            <p:cNvSpPr txBox="1"/>
            <p:nvPr/>
          </p:nvSpPr>
          <p:spPr>
            <a:xfrm>
              <a:off x="1673953" y="5477782"/>
              <a:ext cx="475488"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D2A7FF9C-021C-F545-9609-AF6A174E33FA}"/>
                </a:ext>
              </a:extLst>
            </p:cNvPr>
            <p:cNvSpPr txBox="1"/>
            <p:nvPr/>
          </p:nvSpPr>
          <p:spPr>
            <a:xfrm>
              <a:off x="1673953" y="4786404"/>
              <a:ext cx="475488"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E056D552-F21E-1A46-9D2A-1A7FA32A84A7}"/>
                </a:ext>
              </a:extLst>
            </p:cNvPr>
            <p:cNvSpPr txBox="1"/>
            <p:nvPr/>
          </p:nvSpPr>
          <p:spPr>
            <a:xfrm>
              <a:off x="1696071" y="6146604"/>
              <a:ext cx="475488"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FC265F00-6E1C-934D-8ABA-7F12099932AD}"/>
                </a:ext>
              </a:extLst>
            </p:cNvPr>
            <p:cNvSpPr txBox="1"/>
            <p:nvPr/>
          </p:nvSpPr>
          <p:spPr>
            <a:xfrm>
              <a:off x="2171560" y="2190142"/>
              <a:ext cx="1487423" cy="369332"/>
            </a:xfrm>
            <a:prstGeom prst="rect">
              <a:avLst/>
            </a:prstGeom>
            <a:solidFill>
              <a:srgbClr val="FF0000"/>
            </a:solidFill>
          </p:spPr>
          <p:txBody>
            <a:bodyPr wrap="square" rtlCol="0">
              <a:spAutoFit/>
            </a:bodyPr>
            <a:lstStyle/>
            <a:p>
              <a:r>
                <a:rPr lang="en-US" dirty="0"/>
                <a:t>Bert Base</a:t>
              </a:r>
            </a:p>
          </p:txBody>
        </p:sp>
      </p:grpSp>
      <p:pic>
        <p:nvPicPr>
          <p:cNvPr id="31" name="Picture 30" descr="A picture containing drawing&#10;&#10;Description automatically generated">
            <a:extLst>
              <a:ext uri="{FF2B5EF4-FFF2-40B4-BE49-F238E27FC236}">
                <a16:creationId xmlns:a16="http://schemas.microsoft.com/office/drawing/2014/main" id="{B5B51406-FD55-DC49-B2D6-F1D13933450D}"/>
              </a:ext>
            </a:extLst>
          </p:cNvPr>
          <p:cNvPicPr>
            <a:picLocks noChangeAspect="1"/>
          </p:cNvPicPr>
          <p:nvPr/>
        </p:nvPicPr>
        <p:blipFill>
          <a:blip r:embed="rId5"/>
          <a:stretch>
            <a:fillRect/>
          </a:stretch>
        </p:blipFill>
        <p:spPr>
          <a:xfrm>
            <a:off x="-147552" y="3170258"/>
            <a:ext cx="3670740" cy="693653"/>
          </a:xfrm>
          <a:prstGeom prst="rect">
            <a:avLst/>
          </a:prstGeom>
        </p:spPr>
      </p:pic>
      <p:sp>
        <p:nvSpPr>
          <p:cNvPr id="32" name="Right Arrow 31">
            <a:extLst>
              <a:ext uri="{FF2B5EF4-FFF2-40B4-BE49-F238E27FC236}">
                <a16:creationId xmlns:a16="http://schemas.microsoft.com/office/drawing/2014/main" id="{B9DB62D8-90A4-844F-BF87-8C57D2FD4625}"/>
              </a:ext>
            </a:extLst>
          </p:cNvPr>
          <p:cNvSpPr/>
          <p:nvPr/>
        </p:nvSpPr>
        <p:spPr>
          <a:xfrm>
            <a:off x="3151245" y="3473572"/>
            <a:ext cx="571751" cy="1994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3D078168-78BB-C849-BC30-E1A055530ED8}"/>
              </a:ext>
            </a:extLst>
          </p:cNvPr>
          <p:cNvSpPr/>
          <p:nvPr/>
        </p:nvSpPr>
        <p:spPr>
          <a:xfrm>
            <a:off x="5775888" y="3406103"/>
            <a:ext cx="571751" cy="1994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picture containing text, map&#10;&#10;Description automatically generated">
            <a:extLst>
              <a:ext uri="{FF2B5EF4-FFF2-40B4-BE49-F238E27FC236}">
                <a16:creationId xmlns:a16="http://schemas.microsoft.com/office/drawing/2014/main" id="{1A00DE7B-C0F9-8140-87B3-A40A6E5F62A3}"/>
              </a:ext>
            </a:extLst>
          </p:cNvPr>
          <p:cNvPicPr>
            <a:picLocks noChangeAspect="1"/>
          </p:cNvPicPr>
          <p:nvPr/>
        </p:nvPicPr>
        <p:blipFill>
          <a:blip r:embed="rId6"/>
          <a:stretch>
            <a:fillRect/>
          </a:stretch>
        </p:blipFill>
        <p:spPr>
          <a:xfrm>
            <a:off x="6583539" y="4000266"/>
            <a:ext cx="2761320" cy="1990092"/>
          </a:xfrm>
          <a:prstGeom prst="rect">
            <a:avLst/>
          </a:prstGeom>
        </p:spPr>
      </p:pic>
      <p:sp>
        <p:nvSpPr>
          <p:cNvPr id="36" name="Rounded Rectangle 35">
            <a:extLst>
              <a:ext uri="{FF2B5EF4-FFF2-40B4-BE49-F238E27FC236}">
                <a16:creationId xmlns:a16="http://schemas.microsoft.com/office/drawing/2014/main" id="{63150B77-C8B4-5840-A535-4829343B989A}"/>
              </a:ext>
            </a:extLst>
          </p:cNvPr>
          <p:cNvSpPr/>
          <p:nvPr/>
        </p:nvSpPr>
        <p:spPr>
          <a:xfrm>
            <a:off x="6542735" y="2560320"/>
            <a:ext cx="2761321" cy="143994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 Forward Neural Network + </a:t>
            </a:r>
            <a:r>
              <a:rPr lang="en-US" dirty="0" err="1"/>
              <a:t>Softmax</a:t>
            </a:r>
            <a:endParaRPr lang="en-US" dirty="0"/>
          </a:p>
        </p:txBody>
      </p:sp>
      <p:sp>
        <p:nvSpPr>
          <p:cNvPr id="37" name="Right Arrow 36">
            <a:extLst>
              <a:ext uri="{FF2B5EF4-FFF2-40B4-BE49-F238E27FC236}">
                <a16:creationId xmlns:a16="http://schemas.microsoft.com/office/drawing/2014/main" id="{632ED007-285B-6F49-8D30-A5716932972A}"/>
              </a:ext>
            </a:extLst>
          </p:cNvPr>
          <p:cNvSpPr/>
          <p:nvPr/>
        </p:nvSpPr>
        <p:spPr>
          <a:xfrm>
            <a:off x="9131922" y="3326429"/>
            <a:ext cx="571751" cy="1994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522D706-1FCE-414C-A347-D96AA19F7E7C}"/>
              </a:ext>
            </a:extLst>
          </p:cNvPr>
          <p:cNvSpPr/>
          <p:nvPr/>
        </p:nvSpPr>
        <p:spPr>
          <a:xfrm>
            <a:off x="9785280" y="5424397"/>
            <a:ext cx="596438" cy="67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0 %</a:t>
            </a:r>
          </a:p>
        </p:txBody>
      </p:sp>
      <p:sp>
        <p:nvSpPr>
          <p:cNvPr id="44" name="Rounded Rectangle 43">
            <a:extLst>
              <a:ext uri="{FF2B5EF4-FFF2-40B4-BE49-F238E27FC236}">
                <a16:creationId xmlns:a16="http://schemas.microsoft.com/office/drawing/2014/main" id="{A90E9A08-1EC1-9549-BA72-0026E57B74D5}"/>
              </a:ext>
            </a:extLst>
          </p:cNvPr>
          <p:cNvSpPr/>
          <p:nvPr/>
        </p:nvSpPr>
        <p:spPr>
          <a:xfrm>
            <a:off x="9785280" y="4527726"/>
            <a:ext cx="596438" cy="67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0 %</a:t>
            </a:r>
          </a:p>
        </p:txBody>
      </p:sp>
      <p:sp>
        <p:nvSpPr>
          <p:cNvPr id="45" name="Rounded Rectangle 44">
            <a:extLst>
              <a:ext uri="{FF2B5EF4-FFF2-40B4-BE49-F238E27FC236}">
                <a16:creationId xmlns:a16="http://schemas.microsoft.com/office/drawing/2014/main" id="{44455E09-BC5E-0446-B33C-291A1CEB7455}"/>
              </a:ext>
            </a:extLst>
          </p:cNvPr>
          <p:cNvSpPr/>
          <p:nvPr/>
        </p:nvSpPr>
        <p:spPr>
          <a:xfrm>
            <a:off x="9785280" y="3688493"/>
            <a:ext cx="596438" cy="67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0 %</a:t>
            </a:r>
          </a:p>
        </p:txBody>
      </p:sp>
      <p:sp>
        <p:nvSpPr>
          <p:cNvPr id="46" name="Rounded Rectangle 45">
            <a:extLst>
              <a:ext uri="{FF2B5EF4-FFF2-40B4-BE49-F238E27FC236}">
                <a16:creationId xmlns:a16="http://schemas.microsoft.com/office/drawing/2014/main" id="{8EBBBA94-83EB-804A-AE39-66E7399A44C8}"/>
              </a:ext>
            </a:extLst>
          </p:cNvPr>
          <p:cNvSpPr/>
          <p:nvPr/>
        </p:nvSpPr>
        <p:spPr>
          <a:xfrm>
            <a:off x="9785280" y="2847301"/>
            <a:ext cx="596438" cy="67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85%</a:t>
            </a:r>
          </a:p>
        </p:txBody>
      </p:sp>
      <p:sp>
        <p:nvSpPr>
          <p:cNvPr id="47" name="Rounded Rectangle 46">
            <a:extLst>
              <a:ext uri="{FF2B5EF4-FFF2-40B4-BE49-F238E27FC236}">
                <a16:creationId xmlns:a16="http://schemas.microsoft.com/office/drawing/2014/main" id="{1FDB0297-311B-3449-96B2-BA6F45EBAD05}"/>
              </a:ext>
            </a:extLst>
          </p:cNvPr>
          <p:cNvSpPr/>
          <p:nvPr/>
        </p:nvSpPr>
        <p:spPr>
          <a:xfrm>
            <a:off x="9785280" y="2059029"/>
            <a:ext cx="596438" cy="67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15%</a:t>
            </a:r>
          </a:p>
        </p:txBody>
      </p:sp>
      <p:sp>
        <p:nvSpPr>
          <p:cNvPr id="48" name="Rounded Rectangle 47">
            <a:extLst>
              <a:ext uri="{FF2B5EF4-FFF2-40B4-BE49-F238E27FC236}">
                <a16:creationId xmlns:a16="http://schemas.microsoft.com/office/drawing/2014/main" id="{3958802B-070B-8D46-97FC-80604068D9DC}"/>
              </a:ext>
            </a:extLst>
          </p:cNvPr>
          <p:cNvSpPr/>
          <p:nvPr/>
        </p:nvSpPr>
        <p:spPr>
          <a:xfrm>
            <a:off x="9785280" y="1229979"/>
            <a:ext cx="596438" cy="67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0 %</a:t>
            </a:r>
          </a:p>
        </p:txBody>
      </p:sp>
      <p:sp>
        <p:nvSpPr>
          <p:cNvPr id="49" name="TextBox 48">
            <a:extLst>
              <a:ext uri="{FF2B5EF4-FFF2-40B4-BE49-F238E27FC236}">
                <a16:creationId xmlns:a16="http://schemas.microsoft.com/office/drawing/2014/main" id="{C9067DCF-F01D-D74F-92EA-3EB28836E8BE}"/>
              </a:ext>
            </a:extLst>
          </p:cNvPr>
          <p:cNvSpPr txBox="1"/>
          <p:nvPr/>
        </p:nvSpPr>
        <p:spPr>
          <a:xfrm>
            <a:off x="64008" y="2107113"/>
            <a:ext cx="1231392" cy="369332"/>
          </a:xfrm>
          <a:prstGeom prst="rect">
            <a:avLst/>
          </a:prstGeom>
          <a:solidFill>
            <a:srgbClr val="FF0000"/>
          </a:solidFill>
        </p:spPr>
        <p:txBody>
          <a:bodyPr wrap="square" rtlCol="0">
            <a:spAutoFit/>
          </a:bodyPr>
          <a:lstStyle/>
          <a:p>
            <a:r>
              <a:rPr lang="en-US" dirty="0"/>
              <a:t>Tweets</a:t>
            </a:r>
          </a:p>
        </p:txBody>
      </p:sp>
      <p:sp>
        <p:nvSpPr>
          <p:cNvPr id="50" name="TextBox 49">
            <a:extLst>
              <a:ext uri="{FF2B5EF4-FFF2-40B4-BE49-F238E27FC236}">
                <a16:creationId xmlns:a16="http://schemas.microsoft.com/office/drawing/2014/main" id="{40790011-769C-3A44-8984-CE4056FCDB61}"/>
              </a:ext>
            </a:extLst>
          </p:cNvPr>
          <p:cNvSpPr txBox="1"/>
          <p:nvPr/>
        </p:nvSpPr>
        <p:spPr>
          <a:xfrm>
            <a:off x="6586473" y="2080718"/>
            <a:ext cx="1377726" cy="369332"/>
          </a:xfrm>
          <a:prstGeom prst="rect">
            <a:avLst/>
          </a:prstGeom>
          <a:solidFill>
            <a:srgbClr val="FF0000"/>
          </a:solidFill>
        </p:spPr>
        <p:txBody>
          <a:bodyPr wrap="square" rtlCol="0">
            <a:spAutoFit/>
          </a:bodyPr>
          <a:lstStyle/>
          <a:p>
            <a:r>
              <a:rPr lang="en-US" dirty="0"/>
              <a:t>Classifier</a:t>
            </a:r>
          </a:p>
        </p:txBody>
      </p:sp>
      <p:sp>
        <p:nvSpPr>
          <p:cNvPr id="51" name="TextBox 50">
            <a:extLst>
              <a:ext uri="{FF2B5EF4-FFF2-40B4-BE49-F238E27FC236}">
                <a16:creationId xmlns:a16="http://schemas.microsoft.com/office/drawing/2014/main" id="{50005C7F-ED83-6F4C-8C73-E3515324C13D}"/>
              </a:ext>
            </a:extLst>
          </p:cNvPr>
          <p:cNvSpPr txBox="1"/>
          <p:nvPr/>
        </p:nvSpPr>
        <p:spPr>
          <a:xfrm>
            <a:off x="10607040" y="1229979"/>
            <a:ext cx="1255776" cy="646331"/>
          </a:xfrm>
          <a:prstGeom prst="rect">
            <a:avLst/>
          </a:prstGeom>
          <a:noFill/>
        </p:spPr>
        <p:txBody>
          <a:bodyPr wrap="square" rtlCol="0">
            <a:spAutoFit/>
          </a:bodyPr>
          <a:lstStyle/>
          <a:p>
            <a:r>
              <a:rPr lang="en-US" dirty="0"/>
              <a:t>Business Positive</a:t>
            </a:r>
          </a:p>
        </p:txBody>
      </p:sp>
      <p:sp>
        <p:nvSpPr>
          <p:cNvPr id="53" name="TextBox 52">
            <a:extLst>
              <a:ext uri="{FF2B5EF4-FFF2-40B4-BE49-F238E27FC236}">
                <a16:creationId xmlns:a16="http://schemas.microsoft.com/office/drawing/2014/main" id="{2B372FED-F7BD-F44F-95C4-D9143EF6E253}"/>
              </a:ext>
            </a:extLst>
          </p:cNvPr>
          <p:cNvSpPr txBox="1"/>
          <p:nvPr/>
        </p:nvSpPr>
        <p:spPr>
          <a:xfrm>
            <a:off x="10561582" y="2072904"/>
            <a:ext cx="1255776" cy="646331"/>
          </a:xfrm>
          <a:prstGeom prst="rect">
            <a:avLst/>
          </a:prstGeom>
          <a:noFill/>
        </p:spPr>
        <p:txBody>
          <a:bodyPr wrap="square" rtlCol="0">
            <a:spAutoFit/>
          </a:bodyPr>
          <a:lstStyle/>
          <a:p>
            <a:r>
              <a:rPr lang="en-US" dirty="0"/>
              <a:t>Business Neutral</a:t>
            </a:r>
          </a:p>
        </p:txBody>
      </p:sp>
      <p:sp>
        <p:nvSpPr>
          <p:cNvPr id="54" name="TextBox 53">
            <a:extLst>
              <a:ext uri="{FF2B5EF4-FFF2-40B4-BE49-F238E27FC236}">
                <a16:creationId xmlns:a16="http://schemas.microsoft.com/office/drawing/2014/main" id="{250F8352-CDC6-ED4E-AF17-7FE7A6777A0A}"/>
              </a:ext>
            </a:extLst>
          </p:cNvPr>
          <p:cNvSpPr txBox="1"/>
          <p:nvPr/>
        </p:nvSpPr>
        <p:spPr>
          <a:xfrm>
            <a:off x="10556879" y="2884294"/>
            <a:ext cx="1255776" cy="646331"/>
          </a:xfrm>
          <a:prstGeom prst="rect">
            <a:avLst/>
          </a:prstGeom>
          <a:noFill/>
        </p:spPr>
        <p:txBody>
          <a:bodyPr wrap="square" rtlCol="0">
            <a:spAutoFit/>
          </a:bodyPr>
          <a:lstStyle/>
          <a:p>
            <a:r>
              <a:rPr lang="en-US" dirty="0"/>
              <a:t>Business Negative</a:t>
            </a:r>
          </a:p>
        </p:txBody>
      </p:sp>
      <p:sp>
        <p:nvSpPr>
          <p:cNvPr id="55" name="TextBox 54">
            <a:extLst>
              <a:ext uri="{FF2B5EF4-FFF2-40B4-BE49-F238E27FC236}">
                <a16:creationId xmlns:a16="http://schemas.microsoft.com/office/drawing/2014/main" id="{A17D4B1E-C80A-A54A-A5AF-534266611BCD}"/>
              </a:ext>
            </a:extLst>
          </p:cNvPr>
          <p:cNvSpPr txBox="1"/>
          <p:nvPr/>
        </p:nvSpPr>
        <p:spPr>
          <a:xfrm>
            <a:off x="10538591" y="3731606"/>
            <a:ext cx="1255776" cy="646331"/>
          </a:xfrm>
          <a:prstGeom prst="rect">
            <a:avLst/>
          </a:prstGeom>
          <a:noFill/>
        </p:spPr>
        <p:txBody>
          <a:bodyPr wrap="square" rtlCol="0">
            <a:spAutoFit/>
          </a:bodyPr>
          <a:lstStyle/>
          <a:p>
            <a:r>
              <a:rPr lang="en-US" dirty="0"/>
              <a:t>Personal Positive</a:t>
            </a:r>
          </a:p>
        </p:txBody>
      </p:sp>
      <p:sp>
        <p:nvSpPr>
          <p:cNvPr id="56" name="TextBox 55">
            <a:extLst>
              <a:ext uri="{FF2B5EF4-FFF2-40B4-BE49-F238E27FC236}">
                <a16:creationId xmlns:a16="http://schemas.microsoft.com/office/drawing/2014/main" id="{0C166258-5FEC-A042-A428-6B6A9109B3A1}"/>
              </a:ext>
            </a:extLst>
          </p:cNvPr>
          <p:cNvSpPr txBox="1"/>
          <p:nvPr/>
        </p:nvSpPr>
        <p:spPr>
          <a:xfrm>
            <a:off x="10538591" y="4576141"/>
            <a:ext cx="1255776" cy="646331"/>
          </a:xfrm>
          <a:prstGeom prst="rect">
            <a:avLst/>
          </a:prstGeom>
          <a:noFill/>
        </p:spPr>
        <p:txBody>
          <a:bodyPr wrap="square" rtlCol="0">
            <a:spAutoFit/>
          </a:bodyPr>
          <a:lstStyle/>
          <a:p>
            <a:r>
              <a:rPr lang="en-US" dirty="0"/>
              <a:t>Personal Neutral</a:t>
            </a:r>
          </a:p>
        </p:txBody>
      </p:sp>
      <p:sp>
        <p:nvSpPr>
          <p:cNvPr id="57" name="TextBox 56">
            <a:extLst>
              <a:ext uri="{FF2B5EF4-FFF2-40B4-BE49-F238E27FC236}">
                <a16:creationId xmlns:a16="http://schemas.microsoft.com/office/drawing/2014/main" id="{78D7B824-8D76-5546-96D4-E6DF40CB3B35}"/>
              </a:ext>
            </a:extLst>
          </p:cNvPr>
          <p:cNvSpPr txBox="1"/>
          <p:nvPr/>
        </p:nvSpPr>
        <p:spPr>
          <a:xfrm>
            <a:off x="10466832" y="5475621"/>
            <a:ext cx="1255776" cy="646331"/>
          </a:xfrm>
          <a:prstGeom prst="rect">
            <a:avLst/>
          </a:prstGeom>
          <a:noFill/>
        </p:spPr>
        <p:txBody>
          <a:bodyPr wrap="square" rtlCol="0">
            <a:spAutoFit/>
          </a:bodyPr>
          <a:lstStyle/>
          <a:p>
            <a:r>
              <a:rPr lang="en-US" dirty="0"/>
              <a:t>Personal Negative</a:t>
            </a:r>
          </a:p>
        </p:txBody>
      </p:sp>
    </p:spTree>
    <p:extLst>
      <p:ext uri="{BB962C8B-B14F-4D97-AF65-F5344CB8AC3E}">
        <p14:creationId xmlns:p14="http://schemas.microsoft.com/office/powerpoint/2010/main" val="4094469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EC55-3CCB-B84A-9252-0BF989BDBE51}"/>
              </a:ext>
            </a:extLst>
          </p:cNvPr>
          <p:cNvSpPr>
            <a:spLocks noGrp="1"/>
          </p:cNvSpPr>
          <p:nvPr>
            <p:ph type="title"/>
          </p:nvPr>
        </p:nvSpPr>
        <p:spPr>
          <a:xfrm>
            <a:off x="763386" y="-8716"/>
            <a:ext cx="10515600" cy="1325563"/>
          </a:xfrm>
        </p:spPr>
        <p:txBody>
          <a:bodyPr/>
          <a:lstStyle/>
          <a:p>
            <a:r>
              <a:rPr lang="en-US" dirty="0">
                <a:solidFill>
                  <a:srgbClr val="FF0000"/>
                </a:solidFill>
              </a:rPr>
              <a:t>BER</a:t>
            </a:r>
            <a:r>
              <a:rPr lang="en-US" dirty="0"/>
              <a:t>T and </a:t>
            </a:r>
            <a:r>
              <a:rPr lang="en-US" dirty="0" err="1">
                <a:solidFill>
                  <a:schemeClr val="tx1">
                    <a:lumMod val="65000"/>
                    <a:lumOff val="35000"/>
                  </a:schemeClr>
                </a:solidFill>
              </a:rPr>
              <a:t>Distil</a:t>
            </a:r>
            <a:r>
              <a:rPr lang="en-US" dirty="0" err="1"/>
              <a:t>BE</a:t>
            </a:r>
            <a:r>
              <a:rPr lang="en-US" dirty="0" err="1">
                <a:solidFill>
                  <a:srgbClr val="7030A0"/>
                </a:solidFill>
              </a:rPr>
              <a:t>RT</a:t>
            </a:r>
            <a:endParaRPr lang="en-US" dirty="0">
              <a:solidFill>
                <a:srgbClr val="7030A0"/>
              </a:solidFill>
            </a:endParaRPr>
          </a:p>
        </p:txBody>
      </p:sp>
      <p:pic>
        <p:nvPicPr>
          <p:cNvPr id="24" name="Picture 23" descr="A screenshot of a cell phone&#10;&#10;Description automatically generated">
            <a:extLst>
              <a:ext uri="{FF2B5EF4-FFF2-40B4-BE49-F238E27FC236}">
                <a16:creationId xmlns:a16="http://schemas.microsoft.com/office/drawing/2014/main" id="{7C57033C-D57A-B445-9AEC-6F423C9A2F57}"/>
              </a:ext>
            </a:extLst>
          </p:cNvPr>
          <p:cNvPicPr>
            <a:picLocks noChangeAspect="1"/>
          </p:cNvPicPr>
          <p:nvPr/>
        </p:nvPicPr>
        <p:blipFill>
          <a:blip r:embed="rId2"/>
          <a:stretch>
            <a:fillRect/>
          </a:stretch>
        </p:blipFill>
        <p:spPr>
          <a:xfrm>
            <a:off x="350264" y="1202591"/>
            <a:ext cx="5113158" cy="3369564"/>
          </a:xfrm>
          <a:prstGeom prst="rect">
            <a:avLst/>
          </a:prstGeom>
        </p:spPr>
      </p:pic>
      <p:pic>
        <p:nvPicPr>
          <p:cNvPr id="8" name="Content Placeholder 15" descr="A picture containing indoor, toy, doll, table&#10;&#10;Description automatically generated">
            <a:extLst>
              <a:ext uri="{FF2B5EF4-FFF2-40B4-BE49-F238E27FC236}">
                <a16:creationId xmlns:a16="http://schemas.microsoft.com/office/drawing/2014/main" id="{54A7E253-635B-8749-A9CA-946E9384906D}"/>
              </a:ext>
            </a:extLst>
          </p:cNvPr>
          <p:cNvPicPr>
            <a:picLocks noChangeAspect="1"/>
          </p:cNvPicPr>
          <p:nvPr/>
        </p:nvPicPr>
        <p:blipFill>
          <a:blip r:embed="rId3"/>
          <a:stretch>
            <a:fillRect/>
          </a:stretch>
        </p:blipFill>
        <p:spPr>
          <a:xfrm rot="502782">
            <a:off x="7499661" y="1525428"/>
            <a:ext cx="3031290" cy="2303780"/>
          </a:xfrm>
          <a:prstGeom prst="rect">
            <a:avLst/>
          </a:prstGeom>
        </p:spPr>
      </p:pic>
      <p:sp>
        <p:nvSpPr>
          <p:cNvPr id="9" name="Cloud 8">
            <a:extLst>
              <a:ext uri="{FF2B5EF4-FFF2-40B4-BE49-F238E27FC236}">
                <a16:creationId xmlns:a16="http://schemas.microsoft.com/office/drawing/2014/main" id="{9EA2B707-3E32-AE4F-A58B-8FCBD6124FA3}"/>
              </a:ext>
            </a:extLst>
          </p:cNvPr>
          <p:cNvSpPr/>
          <p:nvPr/>
        </p:nvSpPr>
        <p:spPr>
          <a:xfrm>
            <a:off x="7695440" y="59797"/>
            <a:ext cx="4146296" cy="1575102"/>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DistilBERT</a:t>
            </a:r>
            <a:r>
              <a:rPr lang="en-US" dirty="0">
                <a:solidFill>
                  <a:schemeClr val="tx1"/>
                </a:solidFill>
              </a:rPr>
              <a:t>! BERT </a:t>
            </a:r>
            <a:r>
              <a:rPr lang="en-US" dirty="0"/>
              <a:t>with </a:t>
            </a:r>
            <a:r>
              <a:rPr lang="en-US" dirty="0">
                <a:solidFill>
                  <a:schemeClr val="tx1"/>
                </a:solidFill>
              </a:rPr>
              <a:t>44</a:t>
            </a:r>
            <a:r>
              <a:rPr lang="en-US" dirty="0"/>
              <a:t> million less parameters who </a:t>
            </a:r>
            <a:r>
              <a:rPr lang="en-US" dirty="0">
                <a:solidFill>
                  <a:schemeClr val="tx1"/>
                </a:solidFill>
              </a:rPr>
              <a:t>needs a nose! 2 GB model vs 280 mb model</a:t>
            </a:r>
          </a:p>
        </p:txBody>
      </p:sp>
      <p:sp>
        <p:nvSpPr>
          <p:cNvPr id="6" name="Rectangle 5">
            <a:extLst>
              <a:ext uri="{FF2B5EF4-FFF2-40B4-BE49-F238E27FC236}">
                <a16:creationId xmlns:a16="http://schemas.microsoft.com/office/drawing/2014/main" id="{471C7C67-4183-BC40-8189-081E89398068}"/>
              </a:ext>
            </a:extLst>
          </p:cNvPr>
          <p:cNvSpPr/>
          <p:nvPr/>
        </p:nvSpPr>
        <p:spPr>
          <a:xfrm>
            <a:off x="5654631" y="4216555"/>
            <a:ext cx="6096000" cy="2308324"/>
          </a:xfrm>
          <a:prstGeom prst="rect">
            <a:avLst/>
          </a:prstGeom>
        </p:spPr>
        <p:txBody>
          <a:bodyPr>
            <a:spAutoFit/>
          </a:bodyPr>
          <a:lstStyle/>
          <a:p>
            <a:pPr marL="285750" indent="-285750">
              <a:buFont typeface="Arial" panose="020B0604020202020204" pitchFamily="34" charset="0"/>
              <a:buChar char="•"/>
            </a:pPr>
            <a:r>
              <a:rPr lang="en-US" dirty="0">
                <a:solidFill>
                  <a:srgbClr val="262730"/>
                </a:solidFill>
                <a:latin typeface="IBM Plex Sans"/>
              </a:rPr>
              <a:t>Transformers compared to LSTMs feed in the words at once rather than sequentially </a:t>
            </a:r>
          </a:p>
          <a:p>
            <a:pPr marL="285750" indent="-285750">
              <a:buFont typeface="Arial" panose="020B0604020202020204" pitchFamily="34" charset="0"/>
              <a:buChar char="•"/>
            </a:pPr>
            <a:endParaRPr lang="en-US" dirty="0">
              <a:solidFill>
                <a:srgbClr val="262730"/>
              </a:solidFill>
              <a:latin typeface="IBM Plex Sans"/>
            </a:endParaRPr>
          </a:p>
          <a:p>
            <a:pPr marL="285750" indent="-285750">
              <a:buFont typeface="Arial" panose="020B0604020202020204" pitchFamily="34" charset="0"/>
              <a:buChar char="•"/>
            </a:pPr>
            <a:r>
              <a:rPr lang="en-US" dirty="0">
                <a:solidFill>
                  <a:srgbClr val="262730"/>
                </a:solidFill>
                <a:latin typeface="IBM Plex Sans"/>
              </a:rPr>
              <a:t>better at handling long-term dependency of words. </a:t>
            </a:r>
          </a:p>
          <a:p>
            <a:pPr marL="285750" indent="-285750">
              <a:buFont typeface="Arial" panose="020B0604020202020204" pitchFamily="34" charset="0"/>
              <a:buChar char="•"/>
            </a:pPr>
            <a:endParaRPr lang="en-US" dirty="0">
              <a:solidFill>
                <a:srgbClr val="262730"/>
              </a:solidFill>
              <a:latin typeface="IBM Plex Sans"/>
            </a:endParaRPr>
          </a:p>
          <a:p>
            <a:pPr marL="285750" indent="-285750">
              <a:buFont typeface="Arial" panose="020B0604020202020204" pitchFamily="34" charset="0"/>
              <a:buChar char="•"/>
            </a:pPr>
            <a:r>
              <a:rPr lang="en-US" dirty="0">
                <a:solidFill>
                  <a:srgbClr val="262730"/>
                </a:solidFill>
                <a:latin typeface="IBM Plex Sans"/>
              </a:rPr>
              <a:t>BERT is able to understand text left to right, as the importance of the text might be right after a few words of text.</a:t>
            </a:r>
            <a:endParaRPr lang="en-US" dirty="0"/>
          </a:p>
        </p:txBody>
      </p:sp>
    </p:spTree>
    <p:extLst>
      <p:ext uri="{BB962C8B-B14F-4D97-AF65-F5344CB8AC3E}">
        <p14:creationId xmlns:p14="http://schemas.microsoft.com/office/powerpoint/2010/main" val="3057460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32F5-D544-3E47-A9F3-31B8C695EBC8}"/>
              </a:ext>
            </a:extLst>
          </p:cNvPr>
          <p:cNvSpPr>
            <a:spLocks noGrp="1"/>
          </p:cNvSpPr>
          <p:nvPr>
            <p:ph type="title"/>
          </p:nvPr>
        </p:nvSpPr>
        <p:spPr>
          <a:xfrm>
            <a:off x="689835" y="0"/>
            <a:ext cx="10515600" cy="1325563"/>
          </a:xfrm>
        </p:spPr>
        <p:txBody>
          <a:bodyPr/>
          <a:lstStyle/>
          <a:p>
            <a:r>
              <a:rPr lang="en-US" dirty="0" err="1">
                <a:solidFill>
                  <a:srgbClr val="FF0000"/>
                </a:solidFill>
              </a:rPr>
              <a:t>Disti</a:t>
            </a:r>
            <a:r>
              <a:rPr lang="en-US" dirty="0" err="1"/>
              <a:t>l</a:t>
            </a:r>
            <a:r>
              <a:rPr lang="en-US" dirty="0" err="1">
                <a:solidFill>
                  <a:schemeClr val="tx1">
                    <a:lumMod val="65000"/>
                    <a:lumOff val="35000"/>
                  </a:schemeClr>
                </a:solidFill>
              </a:rPr>
              <a:t>BE</a:t>
            </a:r>
            <a:r>
              <a:rPr lang="en-US" dirty="0" err="1"/>
              <a:t>RT</a:t>
            </a:r>
            <a:endParaRPr lang="en-US" dirty="0"/>
          </a:p>
        </p:txBody>
      </p:sp>
      <p:pic>
        <p:nvPicPr>
          <p:cNvPr id="6" name="Picture 5" descr="A picture containing text&#10;&#10;Description automatically generated">
            <a:extLst>
              <a:ext uri="{FF2B5EF4-FFF2-40B4-BE49-F238E27FC236}">
                <a16:creationId xmlns:a16="http://schemas.microsoft.com/office/drawing/2014/main" id="{1001A18D-0A1C-EB4F-9428-39E9100EE730}"/>
              </a:ext>
            </a:extLst>
          </p:cNvPr>
          <p:cNvPicPr>
            <a:picLocks noChangeAspect="1"/>
          </p:cNvPicPr>
          <p:nvPr/>
        </p:nvPicPr>
        <p:blipFill>
          <a:blip r:embed="rId2"/>
          <a:stretch>
            <a:fillRect/>
          </a:stretch>
        </p:blipFill>
        <p:spPr>
          <a:xfrm>
            <a:off x="348189" y="3038167"/>
            <a:ext cx="5695827" cy="3791793"/>
          </a:xfrm>
          <a:prstGeom prst="rect">
            <a:avLst/>
          </a:prstGeom>
        </p:spPr>
      </p:pic>
      <p:sp>
        <p:nvSpPr>
          <p:cNvPr id="15" name="TextBox 14">
            <a:extLst>
              <a:ext uri="{FF2B5EF4-FFF2-40B4-BE49-F238E27FC236}">
                <a16:creationId xmlns:a16="http://schemas.microsoft.com/office/drawing/2014/main" id="{E392BB97-B374-D640-9859-E4E15EEDB9FA}"/>
              </a:ext>
            </a:extLst>
          </p:cNvPr>
          <p:cNvSpPr txBox="1"/>
          <p:nvPr/>
        </p:nvSpPr>
        <p:spPr>
          <a:xfrm>
            <a:off x="6359896" y="4575956"/>
            <a:ext cx="342798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Trained with 80 tokens</a:t>
            </a:r>
          </a:p>
          <a:p>
            <a:pPr marL="285750" indent="-285750">
              <a:buFont typeface="Arial" panose="020B0604020202020204" pitchFamily="34" charset="0"/>
              <a:buChar char="•"/>
            </a:pPr>
            <a:r>
              <a:rPr lang="en-US" dirty="0"/>
              <a:t> Batch size was 16</a:t>
            </a:r>
          </a:p>
          <a:p>
            <a:pPr marL="285750" indent="-285750">
              <a:buFont typeface="Arial" panose="020B0604020202020204" pitchFamily="34" charset="0"/>
              <a:buChar char="•"/>
            </a:pPr>
            <a:r>
              <a:rPr lang="en-US" dirty="0"/>
              <a:t>Transfer Learning 10 epochs</a:t>
            </a:r>
          </a:p>
          <a:p>
            <a:pPr marL="285750" indent="-285750">
              <a:buFont typeface="Arial" panose="020B0604020202020204" pitchFamily="34" charset="0"/>
              <a:buChar char="•"/>
            </a:pPr>
            <a:r>
              <a:rPr lang="en-US" dirty="0"/>
              <a:t>drop out at 0.3</a:t>
            </a:r>
          </a:p>
          <a:p>
            <a:pPr marL="285750" indent="-285750">
              <a:buFont typeface="Arial" panose="020B0604020202020204" pitchFamily="34" charset="0"/>
              <a:buChar char="•"/>
            </a:pPr>
            <a:r>
              <a:rPr lang="en-US" dirty="0"/>
              <a:t>Adam Optimizer </a:t>
            </a:r>
            <a:r>
              <a:rPr lang="en-US" dirty="0" err="1"/>
              <a:t>lr</a:t>
            </a:r>
            <a:r>
              <a:rPr lang="en-US" dirty="0"/>
              <a:t> 2e-5</a:t>
            </a:r>
          </a:p>
        </p:txBody>
      </p:sp>
      <p:pic>
        <p:nvPicPr>
          <p:cNvPr id="16" name="Content Placeholder 8" descr="A picture containing drawing&#10;&#10;Description automatically generated">
            <a:extLst>
              <a:ext uri="{FF2B5EF4-FFF2-40B4-BE49-F238E27FC236}">
                <a16:creationId xmlns:a16="http://schemas.microsoft.com/office/drawing/2014/main" id="{2F6C7429-AE78-9647-AD8F-FB66D33EFBA4}"/>
              </a:ext>
            </a:extLst>
          </p:cNvPr>
          <p:cNvPicPr>
            <a:picLocks noChangeAspect="1"/>
          </p:cNvPicPr>
          <p:nvPr/>
        </p:nvPicPr>
        <p:blipFill>
          <a:blip r:embed="rId3"/>
          <a:stretch>
            <a:fillRect/>
          </a:stretch>
        </p:blipFill>
        <p:spPr>
          <a:xfrm rot="383191">
            <a:off x="3897544" y="105200"/>
            <a:ext cx="1859958" cy="929979"/>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2CA185CD-9FD7-1843-91A6-57191AA08955}"/>
              </a:ext>
            </a:extLst>
          </p:cNvPr>
          <p:cNvPicPr>
            <a:picLocks noChangeAspect="1"/>
          </p:cNvPicPr>
          <p:nvPr/>
        </p:nvPicPr>
        <p:blipFill>
          <a:blip r:embed="rId4"/>
          <a:stretch>
            <a:fillRect/>
          </a:stretch>
        </p:blipFill>
        <p:spPr>
          <a:xfrm>
            <a:off x="414908" y="1179443"/>
            <a:ext cx="6873369" cy="1255137"/>
          </a:xfrm>
          <a:prstGeom prst="rect">
            <a:avLst/>
          </a:prstGeom>
        </p:spPr>
      </p:pic>
      <p:sp>
        <p:nvSpPr>
          <p:cNvPr id="17" name="TextBox 16">
            <a:extLst>
              <a:ext uri="{FF2B5EF4-FFF2-40B4-BE49-F238E27FC236}">
                <a16:creationId xmlns:a16="http://schemas.microsoft.com/office/drawing/2014/main" id="{26CEC593-1CAD-D543-BD90-2EB43EA230DE}"/>
              </a:ext>
            </a:extLst>
          </p:cNvPr>
          <p:cNvSpPr txBox="1"/>
          <p:nvPr/>
        </p:nvSpPr>
        <p:spPr>
          <a:xfrm>
            <a:off x="7950225" y="144138"/>
            <a:ext cx="4596384" cy="2585323"/>
          </a:xfrm>
          <a:prstGeom prst="rect">
            <a:avLst/>
          </a:prstGeom>
          <a:noFill/>
        </p:spPr>
        <p:txBody>
          <a:bodyPr wrap="square" rtlCol="0">
            <a:spAutoFit/>
          </a:bodyPr>
          <a:lstStyle/>
          <a:p>
            <a:endParaRPr lang="en-US" dirty="0"/>
          </a:p>
          <a:p>
            <a:r>
              <a:rPr lang="en-US" dirty="0"/>
              <a:t>Bert will convert the text to tokens. </a:t>
            </a:r>
          </a:p>
          <a:p>
            <a:r>
              <a:rPr lang="en-US" dirty="0"/>
              <a:t>Special Tokens:</a:t>
            </a:r>
          </a:p>
          <a:p>
            <a:pPr marL="285750" indent="-285750">
              <a:buFont typeface="Arial" panose="020B0604020202020204" pitchFamily="34" charset="0"/>
              <a:buChar char="•"/>
            </a:pPr>
            <a:r>
              <a:rPr lang="en-US" dirty="0"/>
              <a:t>CLS – BERT knows it’s a classification</a:t>
            </a:r>
          </a:p>
          <a:p>
            <a:pPr marL="285750" indent="-285750">
              <a:buFont typeface="Arial" panose="020B0604020202020204" pitchFamily="34" charset="0"/>
              <a:buChar char="•"/>
            </a:pPr>
            <a:r>
              <a:rPr lang="en-US" dirty="0"/>
              <a:t>SEP – marker end of sentence</a:t>
            </a:r>
          </a:p>
          <a:p>
            <a:pPr marL="285750" indent="-285750">
              <a:buFont typeface="Arial" panose="020B0604020202020204" pitchFamily="34" charset="0"/>
              <a:buChar char="•"/>
            </a:pPr>
            <a:r>
              <a:rPr lang="en-US" dirty="0"/>
              <a:t>PAD – Token for padding</a:t>
            </a:r>
          </a:p>
          <a:p>
            <a:pPr marL="285750" indent="-285750">
              <a:buFont typeface="Arial" panose="020B0604020202020204" pitchFamily="34" charset="0"/>
              <a:buChar char="•"/>
            </a:pPr>
            <a:r>
              <a:rPr lang="en-US" dirty="0"/>
              <a:t>UNK – Understands token in training set everything else will marked as UNK</a:t>
            </a:r>
          </a:p>
          <a:p>
            <a:endParaRPr lang="en-US" dirty="0"/>
          </a:p>
        </p:txBody>
      </p:sp>
      <p:sp>
        <p:nvSpPr>
          <p:cNvPr id="18" name="Rectangle 17">
            <a:extLst>
              <a:ext uri="{FF2B5EF4-FFF2-40B4-BE49-F238E27FC236}">
                <a16:creationId xmlns:a16="http://schemas.microsoft.com/office/drawing/2014/main" id="{8E911F7A-1B7D-5840-8272-3EB620D2D149}"/>
              </a:ext>
            </a:extLst>
          </p:cNvPr>
          <p:cNvSpPr/>
          <p:nvPr/>
        </p:nvSpPr>
        <p:spPr>
          <a:xfrm>
            <a:off x="348189" y="2027430"/>
            <a:ext cx="7194813" cy="923330"/>
          </a:xfrm>
          <a:prstGeom prst="rect">
            <a:avLst/>
          </a:prstGeom>
          <a:solidFill>
            <a:srgbClr val="FF0000"/>
          </a:solidFill>
        </p:spPr>
        <p:txBody>
          <a:bodyPr wrap="square">
            <a:spAutoFit/>
          </a:bodyPr>
          <a:lstStyle/>
          <a:p>
            <a:r>
              <a:rPr lang="en-US" dirty="0"/>
              <a:t>['</a:t>
            </a:r>
            <a:r>
              <a:rPr lang="en-US" dirty="0">
                <a:solidFill>
                  <a:schemeClr val="tx1">
                    <a:lumMod val="65000"/>
                    <a:lumOff val="35000"/>
                  </a:schemeClr>
                </a:solidFill>
              </a:rPr>
              <a:t>[CLS]', </a:t>
            </a:r>
            <a:r>
              <a:rPr lang="en-US" dirty="0"/>
              <a:t>‘When', ‘the', ‘zombie', ‘apocalypse', ‘happens', ‘you’, ‘’’ ‘ll’ ‘be’ ’glad’ ‘you’ ’bought’ ’a’ ‘flamethrower’ ‘.’ </a:t>
            </a:r>
            <a:r>
              <a:rPr lang="en-US" dirty="0">
                <a:solidFill>
                  <a:schemeClr val="tx1">
                    <a:lumMod val="65000"/>
                    <a:lumOff val="35000"/>
                  </a:schemeClr>
                </a:solidFill>
              </a:rPr>
              <a:t>‘[SEP]’ </a:t>
            </a:r>
            <a:r>
              <a:rPr lang="en-US" dirty="0"/>
              <a:t>‘Works’ ‘against’ ‘hordes’ ‘of’ ’the’ ‘undead’ ‘or’ ’your’ ‘money’ ‘back’ ‘!’ </a:t>
            </a:r>
            <a:r>
              <a:rPr lang="en-US" dirty="0">
                <a:solidFill>
                  <a:schemeClr val="tx1">
                    <a:lumMod val="65000"/>
                    <a:lumOff val="35000"/>
                  </a:schemeClr>
                </a:solidFill>
              </a:rPr>
              <a:t>’[SEP]’, ‘[PAD]’]</a:t>
            </a:r>
          </a:p>
        </p:txBody>
      </p:sp>
      <p:pic>
        <p:nvPicPr>
          <p:cNvPr id="19" name="Content Placeholder 31" descr="A person holding a gun&#10;&#10;Description automatically generated">
            <a:extLst>
              <a:ext uri="{FF2B5EF4-FFF2-40B4-BE49-F238E27FC236}">
                <a16:creationId xmlns:a16="http://schemas.microsoft.com/office/drawing/2014/main" id="{ABE95FC3-BA3D-904B-8E67-F48B1E086106}"/>
              </a:ext>
            </a:extLst>
          </p:cNvPr>
          <p:cNvPicPr>
            <a:picLocks noGrp="1" noChangeAspect="1"/>
          </p:cNvPicPr>
          <p:nvPr>
            <p:ph idx="1"/>
          </p:nvPr>
        </p:nvPicPr>
        <p:blipFill>
          <a:blip r:embed="rId5"/>
          <a:stretch>
            <a:fillRect/>
          </a:stretch>
        </p:blipFill>
        <p:spPr>
          <a:xfrm rot="216419">
            <a:off x="6748567" y="3430962"/>
            <a:ext cx="4802596" cy="2701460"/>
          </a:xfrm>
          <a:prstGeom prst="rect">
            <a:avLst/>
          </a:prstGeom>
        </p:spPr>
      </p:pic>
    </p:spTree>
    <p:extLst>
      <p:ext uri="{BB962C8B-B14F-4D97-AF65-F5344CB8AC3E}">
        <p14:creationId xmlns:p14="http://schemas.microsoft.com/office/powerpoint/2010/main" val="3652566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403E7CCC-A974-CB48-AB33-1C4EA004374A}"/>
              </a:ext>
            </a:extLst>
          </p:cNvPr>
          <p:cNvPicPr>
            <a:picLocks noChangeAspect="1"/>
          </p:cNvPicPr>
          <p:nvPr/>
        </p:nvPicPr>
        <p:blipFill>
          <a:blip r:embed="rId2"/>
          <a:stretch>
            <a:fillRect/>
          </a:stretch>
        </p:blipFill>
        <p:spPr>
          <a:xfrm>
            <a:off x="714910" y="1124249"/>
            <a:ext cx="9984887" cy="504950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1157C0F7-6985-7E40-A479-D0F42B05DDA2}"/>
              </a:ext>
            </a:extLst>
          </p:cNvPr>
          <p:cNvPicPr>
            <a:picLocks noChangeAspect="1"/>
          </p:cNvPicPr>
          <p:nvPr/>
        </p:nvPicPr>
        <p:blipFill>
          <a:blip r:embed="rId3"/>
          <a:stretch>
            <a:fillRect/>
          </a:stretch>
        </p:blipFill>
        <p:spPr>
          <a:xfrm>
            <a:off x="4999880" y="3845186"/>
            <a:ext cx="5699917" cy="3012814"/>
          </a:xfrm>
          <a:prstGeom prst="rect">
            <a:avLst/>
          </a:prstGeom>
        </p:spPr>
      </p:pic>
      <p:sp>
        <p:nvSpPr>
          <p:cNvPr id="6" name="Rectangle 5">
            <a:extLst>
              <a:ext uri="{FF2B5EF4-FFF2-40B4-BE49-F238E27FC236}">
                <a16:creationId xmlns:a16="http://schemas.microsoft.com/office/drawing/2014/main" id="{B176A817-F0A9-974A-AC45-A00D479CA8D8}"/>
              </a:ext>
            </a:extLst>
          </p:cNvPr>
          <p:cNvSpPr/>
          <p:nvPr/>
        </p:nvSpPr>
        <p:spPr>
          <a:xfrm>
            <a:off x="956487" y="48354"/>
            <a:ext cx="2634054" cy="769441"/>
          </a:xfrm>
          <a:prstGeom prst="rect">
            <a:avLst/>
          </a:prstGeom>
        </p:spPr>
        <p:txBody>
          <a:bodyPr wrap="none">
            <a:spAutoFit/>
          </a:bodyPr>
          <a:lstStyle/>
          <a:p>
            <a:r>
              <a:rPr lang="en-US" sz="4400" dirty="0" err="1">
                <a:solidFill>
                  <a:srgbClr val="FF0000"/>
                </a:solidFill>
              </a:rPr>
              <a:t>Disti</a:t>
            </a:r>
            <a:r>
              <a:rPr lang="en-US" sz="4400" dirty="0" err="1"/>
              <a:t>l</a:t>
            </a:r>
            <a:r>
              <a:rPr lang="en-US" sz="4400" dirty="0" err="1">
                <a:solidFill>
                  <a:schemeClr val="tx1">
                    <a:lumMod val="65000"/>
                    <a:lumOff val="35000"/>
                  </a:schemeClr>
                </a:solidFill>
              </a:rPr>
              <a:t>BE</a:t>
            </a:r>
            <a:r>
              <a:rPr lang="en-US" sz="4400" dirty="0" err="1"/>
              <a:t>RT</a:t>
            </a:r>
            <a:endParaRPr lang="en-US" sz="4400" dirty="0"/>
          </a:p>
        </p:txBody>
      </p:sp>
      <p:sp>
        <p:nvSpPr>
          <p:cNvPr id="9" name="TextBox 8">
            <a:extLst>
              <a:ext uri="{FF2B5EF4-FFF2-40B4-BE49-F238E27FC236}">
                <a16:creationId xmlns:a16="http://schemas.microsoft.com/office/drawing/2014/main" id="{C8658983-38D5-ED4B-9B80-BE7AA91D59D9}"/>
              </a:ext>
            </a:extLst>
          </p:cNvPr>
          <p:cNvSpPr txBox="1"/>
          <p:nvPr/>
        </p:nvSpPr>
        <p:spPr>
          <a:xfrm>
            <a:off x="714910" y="817795"/>
            <a:ext cx="2743470" cy="369332"/>
          </a:xfrm>
          <a:prstGeom prst="rect">
            <a:avLst/>
          </a:prstGeom>
          <a:solidFill>
            <a:srgbClr val="FF0000"/>
          </a:solidFill>
        </p:spPr>
        <p:txBody>
          <a:bodyPr wrap="square" rtlCol="0">
            <a:spAutoFit/>
          </a:bodyPr>
          <a:lstStyle/>
          <a:p>
            <a:r>
              <a:rPr lang="en-US" dirty="0"/>
              <a:t>Testing Class Predictions</a:t>
            </a:r>
          </a:p>
        </p:txBody>
      </p:sp>
      <p:sp>
        <p:nvSpPr>
          <p:cNvPr id="11" name="TextBox 10">
            <a:extLst>
              <a:ext uri="{FF2B5EF4-FFF2-40B4-BE49-F238E27FC236}">
                <a16:creationId xmlns:a16="http://schemas.microsoft.com/office/drawing/2014/main" id="{4A205783-7ED0-EA49-879B-085D107F7A30}"/>
              </a:ext>
            </a:extLst>
          </p:cNvPr>
          <p:cNvSpPr txBox="1"/>
          <p:nvPr/>
        </p:nvSpPr>
        <p:spPr>
          <a:xfrm>
            <a:off x="4453542" y="3790639"/>
            <a:ext cx="2739176" cy="369332"/>
          </a:xfrm>
          <a:prstGeom prst="rect">
            <a:avLst/>
          </a:prstGeom>
          <a:solidFill>
            <a:srgbClr val="FF0000"/>
          </a:solidFill>
        </p:spPr>
        <p:txBody>
          <a:bodyPr wrap="square" rtlCol="0">
            <a:spAutoFit/>
          </a:bodyPr>
          <a:lstStyle/>
          <a:p>
            <a:r>
              <a:rPr lang="en-US" dirty="0"/>
              <a:t>Classification Report</a:t>
            </a:r>
          </a:p>
        </p:txBody>
      </p:sp>
    </p:spTree>
    <p:extLst>
      <p:ext uri="{BB962C8B-B14F-4D97-AF65-F5344CB8AC3E}">
        <p14:creationId xmlns:p14="http://schemas.microsoft.com/office/powerpoint/2010/main" val="1291953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D739-9322-2A46-A306-8233C45BF185}"/>
              </a:ext>
            </a:extLst>
          </p:cNvPr>
          <p:cNvSpPr>
            <a:spLocks noGrp="1"/>
          </p:cNvSpPr>
          <p:nvPr>
            <p:ph type="title"/>
          </p:nvPr>
        </p:nvSpPr>
        <p:spPr>
          <a:xfrm>
            <a:off x="768096" y="0"/>
            <a:ext cx="10463784" cy="1325563"/>
          </a:xfrm>
        </p:spPr>
        <p:txBody>
          <a:bodyPr/>
          <a:lstStyle/>
          <a:p>
            <a:r>
              <a:rPr lang="en-US" dirty="0">
                <a:solidFill>
                  <a:srgbClr val="FF0000"/>
                </a:solidFill>
              </a:rPr>
              <a:t>Time S</a:t>
            </a:r>
            <a:r>
              <a:rPr lang="en-US" dirty="0"/>
              <a:t>eries </a:t>
            </a:r>
            <a:r>
              <a:rPr lang="en-US" dirty="0">
                <a:solidFill>
                  <a:schemeClr val="tx1">
                    <a:lumMod val="50000"/>
                    <a:lumOff val="50000"/>
                  </a:schemeClr>
                </a:solidFill>
              </a:rPr>
              <a:t>Prep and </a:t>
            </a:r>
            <a:r>
              <a:rPr lang="en-US" dirty="0"/>
              <a:t>Classical Mo</a:t>
            </a:r>
            <a:r>
              <a:rPr lang="en-US" dirty="0">
                <a:solidFill>
                  <a:srgbClr val="7030A0"/>
                </a:solidFill>
              </a:rPr>
              <a:t>dels</a:t>
            </a:r>
          </a:p>
        </p:txBody>
      </p:sp>
      <p:pic>
        <p:nvPicPr>
          <p:cNvPr id="5" name="Content Placeholder 4">
            <a:extLst>
              <a:ext uri="{FF2B5EF4-FFF2-40B4-BE49-F238E27FC236}">
                <a16:creationId xmlns:a16="http://schemas.microsoft.com/office/drawing/2014/main" id="{7901F78D-8C74-7341-9185-FCCA3D14DB0B}"/>
              </a:ext>
            </a:extLst>
          </p:cNvPr>
          <p:cNvPicPr>
            <a:picLocks noGrp="1" noChangeAspect="1"/>
          </p:cNvPicPr>
          <p:nvPr>
            <p:ph idx="1"/>
          </p:nvPr>
        </p:nvPicPr>
        <p:blipFill>
          <a:blip r:embed="rId2"/>
          <a:stretch>
            <a:fillRect/>
          </a:stretch>
        </p:blipFill>
        <p:spPr>
          <a:xfrm>
            <a:off x="21971" y="1361963"/>
            <a:ext cx="5539994" cy="4134074"/>
          </a:xfrm>
        </p:spPr>
      </p:pic>
      <p:pic>
        <p:nvPicPr>
          <p:cNvPr id="7" name="Picture 6" descr="A screenshot of a cell phone&#10;&#10;Description automatically generated">
            <a:extLst>
              <a:ext uri="{FF2B5EF4-FFF2-40B4-BE49-F238E27FC236}">
                <a16:creationId xmlns:a16="http://schemas.microsoft.com/office/drawing/2014/main" id="{5EA0188D-506D-7C41-A596-EB1705D237C3}"/>
              </a:ext>
            </a:extLst>
          </p:cNvPr>
          <p:cNvPicPr>
            <a:picLocks noChangeAspect="1"/>
          </p:cNvPicPr>
          <p:nvPr/>
        </p:nvPicPr>
        <p:blipFill>
          <a:blip r:embed="rId3"/>
          <a:stretch>
            <a:fillRect/>
          </a:stretch>
        </p:blipFill>
        <p:spPr>
          <a:xfrm>
            <a:off x="3745991" y="4346152"/>
            <a:ext cx="8305923" cy="1883960"/>
          </a:xfrm>
          <a:prstGeom prst="rect">
            <a:avLst/>
          </a:prstGeom>
        </p:spPr>
      </p:pic>
      <p:pic>
        <p:nvPicPr>
          <p:cNvPr id="9" name="Picture 8">
            <a:extLst>
              <a:ext uri="{FF2B5EF4-FFF2-40B4-BE49-F238E27FC236}">
                <a16:creationId xmlns:a16="http://schemas.microsoft.com/office/drawing/2014/main" id="{79E0F899-BE6E-0647-BF2A-20EC948956E0}"/>
              </a:ext>
            </a:extLst>
          </p:cNvPr>
          <p:cNvPicPr>
            <a:picLocks noChangeAspect="1"/>
          </p:cNvPicPr>
          <p:nvPr/>
        </p:nvPicPr>
        <p:blipFill>
          <a:blip r:embed="rId4"/>
          <a:stretch>
            <a:fillRect/>
          </a:stretch>
        </p:blipFill>
        <p:spPr>
          <a:xfrm>
            <a:off x="5677998" y="1325563"/>
            <a:ext cx="2704592" cy="2954473"/>
          </a:xfrm>
          <a:prstGeom prst="rect">
            <a:avLst/>
          </a:prstGeom>
        </p:spPr>
      </p:pic>
      <p:sp>
        <p:nvSpPr>
          <p:cNvPr id="10" name="TextBox 9">
            <a:extLst>
              <a:ext uri="{FF2B5EF4-FFF2-40B4-BE49-F238E27FC236}">
                <a16:creationId xmlns:a16="http://schemas.microsoft.com/office/drawing/2014/main" id="{C42250C8-0F2F-6A49-ABD1-3765156B43EA}"/>
              </a:ext>
            </a:extLst>
          </p:cNvPr>
          <p:cNvSpPr txBox="1"/>
          <p:nvPr/>
        </p:nvSpPr>
        <p:spPr>
          <a:xfrm>
            <a:off x="8412480" y="1522426"/>
            <a:ext cx="363943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First, we used the Dickey Fuller Test to test if the data was stationary.</a:t>
            </a:r>
          </a:p>
          <a:p>
            <a:pPr marL="285750" indent="-285750">
              <a:buFont typeface="Arial" panose="020B0604020202020204" pitchFamily="34" charset="0"/>
              <a:buChar char="•"/>
            </a:pPr>
            <a:r>
              <a:rPr lang="en-US" dirty="0"/>
              <a:t>first difference</a:t>
            </a:r>
          </a:p>
          <a:p>
            <a:pPr marL="285750" indent="-285750">
              <a:buFont typeface="Arial" panose="020B0604020202020204" pitchFamily="34" charset="0"/>
              <a:buChar char="•"/>
            </a:pPr>
            <a:r>
              <a:rPr lang="en-US" dirty="0"/>
              <a:t>Scaled the data using </a:t>
            </a:r>
            <a:r>
              <a:rPr lang="en-US" dirty="0" err="1"/>
              <a:t>MinMaxScaler</a:t>
            </a:r>
            <a:r>
              <a:rPr lang="en-US" dirty="0"/>
              <a:t> (-1 to 1)</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92EBA37E-C1C8-BE4E-ABB9-CEF404272E96}"/>
              </a:ext>
            </a:extLst>
          </p:cNvPr>
          <p:cNvSpPr txBox="1"/>
          <p:nvPr/>
        </p:nvSpPr>
        <p:spPr>
          <a:xfrm>
            <a:off x="5291896" y="923173"/>
            <a:ext cx="2704592" cy="369332"/>
          </a:xfrm>
          <a:prstGeom prst="rect">
            <a:avLst/>
          </a:prstGeom>
          <a:solidFill>
            <a:srgbClr val="FF0000"/>
          </a:solidFill>
        </p:spPr>
        <p:txBody>
          <a:bodyPr wrap="square" rtlCol="0">
            <a:spAutoFit/>
          </a:bodyPr>
          <a:lstStyle/>
          <a:p>
            <a:r>
              <a:rPr lang="en-US" dirty="0"/>
              <a:t>Dickey Fuller Test</a:t>
            </a:r>
          </a:p>
        </p:txBody>
      </p:sp>
      <p:sp>
        <p:nvSpPr>
          <p:cNvPr id="12" name="TextBox 11">
            <a:extLst>
              <a:ext uri="{FF2B5EF4-FFF2-40B4-BE49-F238E27FC236}">
                <a16:creationId xmlns:a16="http://schemas.microsoft.com/office/drawing/2014/main" id="{1221C1DB-B052-CD47-8913-33B4D1A333E1}"/>
              </a:ext>
            </a:extLst>
          </p:cNvPr>
          <p:cNvSpPr txBox="1"/>
          <p:nvPr/>
        </p:nvSpPr>
        <p:spPr>
          <a:xfrm>
            <a:off x="138004" y="1292505"/>
            <a:ext cx="1989570" cy="369332"/>
          </a:xfrm>
          <a:prstGeom prst="rect">
            <a:avLst/>
          </a:prstGeom>
          <a:solidFill>
            <a:srgbClr val="FF0000"/>
          </a:solidFill>
        </p:spPr>
        <p:txBody>
          <a:bodyPr wrap="square" rtlCol="0">
            <a:spAutoFit/>
          </a:bodyPr>
          <a:lstStyle/>
          <a:p>
            <a:r>
              <a:rPr lang="en-US" dirty="0"/>
              <a:t>RF and </a:t>
            </a:r>
            <a:r>
              <a:rPr lang="en-US" dirty="0" err="1"/>
              <a:t>XGBoost</a:t>
            </a:r>
            <a:endParaRPr lang="en-US" dirty="0"/>
          </a:p>
        </p:txBody>
      </p:sp>
    </p:spTree>
    <p:extLst>
      <p:ext uri="{BB962C8B-B14F-4D97-AF65-F5344CB8AC3E}">
        <p14:creationId xmlns:p14="http://schemas.microsoft.com/office/powerpoint/2010/main" val="656012785"/>
      </p:ext>
    </p:extLst>
  </p:cSld>
  <p:clrMapOvr>
    <a:masterClrMapping/>
  </p:clrMapOvr>
</p:sld>
</file>

<file path=ppt/theme/theme1.xml><?xml version="1.0" encoding="utf-8"?>
<a:theme xmlns:a="http://schemas.openxmlformats.org/drawingml/2006/main" name="FunkyShapesDarkVTI">
  <a:themeElements>
    <a:clrScheme name="AnalogousFromLightSeedLeftStep">
      <a:dk1>
        <a:srgbClr val="000000"/>
      </a:dk1>
      <a:lt1>
        <a:srgbClr val="FFFFFF"/>
      </a:lt1>
      <a:dk2>
        <a:srgbClr val="3E4124"/>
      </a:dk2>
      <a:lt2>
        <a:srgbClr val="F2EEEF"/>
      </a:lt2>
      <a:accent1>
        <a:srgbClr val="63AF9D"/>
      </a:accent1>
      <a:accent2>
        <a:srgbClr val="56B376"/>
      </a:accent2>
      <a:accent3>
        <a:srgbClr val="62B25C"/>
      </a:accent3>
      <a:accent4>
        <a:srgbClr val="80AE53"/>
      </a:accent4>
      <a:accent5>
        <a:srgbClr val="A0A662"/>
      </a:accent5>
      <a:accent6>
        <a:srgbClr val="BC9C58"/>
      </a:accent6>
      <a:hlink>
        <a:srgbClr val="B67887"/>
      </a:hlink>
      <a:folHlink>
        <a:srgbClr val="898989"/>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7197</TotalTime>
  <Words>1264</Words>
  <Application>Microsoft Macintosh PowerPoint</Application>
  <PresentationFormat>Widescreen</PresentationFormat>
  <Paragraphs>156</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IBM Plex Sans</vt:lpstr>
      <vt:lpstr>roboto</vt:lpstr>
      <vt:lpstr>Arial</vt:lpstr>
      <vt:lpstr>Calibri</vt:lpstr>
      <vt:lpstr>Source Sans Pro</vt:lpstr>
      <vt:lpstr>FunkyShapesDarkVTI</vt:lpstr>
      <vt:lpstr>Elon Musk Twitter Analysis Time Series Tesla Price Prediction</vt:lpstr>
      <vt:lpstr>Elon’s Tweets</vt:lpstr>
      <vt:lpstr>Data Wrangling and Cleaning</vt:lpstr>
      <vt:lpstr>Classical Classification </vt:lpstr>
      <vt:lpstr>Bidirectional encoder representations from transformers</vt:lpstr>
      <vt:lpstr>BERT and DistilBERT</vt:lpstr>
      <vt:lpstr>DistilBERT</vt:lpstr>
      <vt:lpstr>PowerPoint Presentation</vt:lpstr>
      <vt:lpstr>Time Series Prep and Classical Models</vt:lpstr>
      <vt:lpstr>LSTM GRU Vanilla RNN </vt:lpstr>
      <vt:lpstr>Gated Recurrent Units</vt:lpstr>
      <vt:lpstr>Gated Recurrent Units</vt:lpstr>
      <vt:lpstr>Future Work to think about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Elon Musk Twitter Analysis Time Series Tesla Prediction</dc:title>
  <dc:creator>Justin Huang</dc:creator>
  <cp:lastModifiedBy>Justin Huang</cp:lastModifiedBy>
  <cp:revision>66</cp:revision>
  <dcterms:created xsi:type="dcterms:W3CDTF">2020-08-08T11:27:01Z</dcterms:created>
  <dcterms:modified xsi:type="dcterms:W3CDTF">2020-08-16T22:39:52Z</dcterms:modified>
</cp:coreProperties>
</file>